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89" r:id="rId4"/>
  </p:sldMasterIdLst>
  <p:notesMasterIdLst>
    <p:notesMasterId r:id="rId17"/>
  </p:notesMasterIdLst>
  <p:handoutMasterIdLst>
    <p:handoutMasterId r:id="rId18"/>
  </p:handoutMasterIdLst>
  <p:sldIdLst>
    <p:sldId id="2076138570" r:id="rId5"/>
    <p:sldId id="258" r:id="rId6"/>
    <p:sldId id="2076138569" r:id="rId7"/>
    <p:sldId id="2076138573" r:id="rId8"/>
    <p:sldId id="2076138577" r:id="rId9"/>
    <p:sldId id="2076138582" r:id="rId10"/>
    <p:sldId id="2076138583" r:id="rId11"/>
    <p:sldId id="2076138584" r:id="rId12"/>
    <p:sldId id="2076138574" r:id="rId13"/>
    <p:sldId id="2076138579" r:id="rId14"/>
    <p:sldId id="2076138581" r:id="rId15"/>
    <p:sldId id="2076138571"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Equip" panose="020B0604020202020204" charset="0"/>
      <p:regular r:id="rId27"/>
      <p:bold r:id="rId28"/>
      <p:italic r:id="rId29"/>
      <p:boldItalic r:id="rId30"/>
    </p:embeddedFont>
    <p:embeddedFont>
      <p:font typeface="Equip Extended" panose="020B0604020202020204" charset="0"/>
      <p:regular r:id="rId31"/>
      <p:bold r:id="rId32"/>
      <p:italic r:id="rId33"/>
      <p:boldItalic r:id="rId34"/>
    </p:embeddedFont>
    <p:embeddedFont>
      <p:font typeface="Equip Extended Light" panose="020B0604020202020204" charset="0"/>
      <p:regular r:id="rId35"/>
      <p:bold r:id="rId36"/>
      <p:italic r:id="rId37"/>
      <p:boldItalic r:id="rId38"/>
    </p:embeddedFont>
    <p:embeddedFont>
      <p:font typeface="Equip Light" panose="020B0604020202020204"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A5"/>
    <a:srgbClr val="EFF1F4"/>
    <a:srgbClr val="060320"/>
    <a:srgbClr val="00DBA9"/>
    <a:srgbClr val="8594A7"/>
    <a:srgbClr val="131A4E"/>
    <a:srgbClr val="09294D"/>
    <a:srgbClr val="2E008B"/>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F99C-AFBF-4977-86F7-88498C394B3B}" v="4" dt="2021-10-19T08:22:19.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2381" autoAdjust="0"/>
  </p:normalViewPr>
  <p:slideViewPr>
    <p:cSldViewPr snapToGrid="0" snapToObjects="1">
      <p:cViewPr varScale="1">
        <p:scale>
          <a:sx n="79" d="100"/>
          <a:sy n="79" d="100"/>
        </p:scale>
        <p:origin x="686" y="5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Sharma" userId="S::akhil.sharma02@nagarro.com::035b353e-29c5-44a5-a2e4-6e9e3d7ccbae" providerId="AD" clId="Web-{E04EF99C-AFBF-4977-86F7-88498C394B3B}"/>
    <pc:docChg chg="modSld">
      <pc:chgData name="Akhil Sharma" userId="S::akhil.sharma02@nagarro.com::035b353e-29c5-44a5-a2e4-6e9e3d7ccbae" providerId="AD" clId="Web-{E04EF99C-AFBF-4977-86F7-88498C394B3B}" dt="2021-10-19T08:22:19.772" v="3" actId="14100"/>
      <pc:docMkLst>
        <pc:docMk/>
      </pc:docMkLst>
      <pc:sldChg chg="addSp delSp modSp">
        <pc:chgData name="Akhil Sharma" userId="S::akhil.sharma02@nagarro.com::035b353e-29c5-44a5-a2e4-6e9e3d7ccbae" providerId="AD" clId="Web-{E04EF99C-AFBF-4977-86F7-88498C394B3B}" dt="2021-10-19T08:22:19.772" v="3" actId="14100"/>
        <pc:sldMkLst>
          <pc:docMk/>
          <pc:sldMk cId="3969957789" sldId="2076138567"/>
        </pc:sldMkLst>
        <pc:picChg chg="add mod">
          <ac:chgData name="Akhil Sharma" userId="S::akhil.sharma02@nagarro.com::035b353e-29c5-44a5-a2e4-6e9e3d7ccbae" providerId="AD" clId="Web-{E04EF99C-AFBF-4977-86F7-88498C394B3B}" dt="2021-10-19T08:22:19.772" v="3" actId="14100"/>
          <ac:picMkLst>
            <pc:docMk/>
            <pc:sldMk cId="3969957789" sldId="2076138567"/>
            <ac:picMk id="2" creationId="{56A68F5A-7132-464E-8C3F-6A75638A2438}"/>
          </ac:picMkLst>
        </pc:picChg>
        <pc:picChg chg="del">
          <ac:chgData name="Akhil Sharma" userId="S::akhil.sharma02@nagarro.com::035b353e-29c5-44a5-a2e4-6e9e3d7ccbae" providerId="AD" clId="Web-{E04EF99C-AFBF-4977-86F7-88498C394B3B}" dt="2021-10-19T08:21:45.318" v="0"/>
          <ac:picMkLst>
            <pc:docMk/>
            <pc:sldMk cId="3969957789" sldId="2076138567"/>
            <ac:picMk id="13" creationId="{08BA3783-A08D-4007-810A-A14F55FECA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78483E-3EC7-4DBE-8C59-8305FF97C8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A949C5-051B-453D-8B7F-A9569840B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D3CC33-6F09-445C-8D51-06BF96835304}" type="datetimeFigureOut">
              <a:rPr lang="en-US" smtClean="0"/>
              <a:t>5/25/2022</a:t>
            </a:fld>
            <a:endParaRPr lang="en-US"/>
          </a:p>
        </p:txBody>
      </p:sp>
      <p:sp>
        <p:nvSpPr>
          <p:cNvPr id="4" name="Footer Placeholder 3">
            <a:extLst>
              <a:ext uri="{FF2B5EF4-FFF2-40B4-BE49-F238E27FC236}">
                <a16:creationId xmlns:a16="http://schemas.microsoft.com/office/drawing/2014/main" id="{ED700184-DB02-4FAC-A468-1ADC74C05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p>
        </p:txBody>
      </p:sp>
      <p:sp>
        <p:nvSpPr>
          <p:cNvPr id="5" name="Slide Number Placeholder 4">
            <a:extLst>
              <a:ext uri="{FF2B5EF4-FFF2-40B4-BE49-F238E27FC236}">
                <a16:creationId xmlns:a16="http://schemas.microsoft.com/office/drawing/2014/main" id="{77D72F9A-D76A-49B0-BFF9-5CA0C69C01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E9B4E-9A2D-4F44-AC02-E2E203156006}" type="slidenum">
              <a:rPr lang="en-US" smtClean="0"/>
              <a:t>‹#›</a:t>
            </a:fld>
            <a:endParaRPr lang="en-US"/>
          </a:p>
        </p:txBody>
      </p:sp>
    </p:spTree>
    <p:extLst>
      <p:ext uri="{BB962C8B-B14F-4D97-AF65-F5344CB8AC3E}">
        <p14:creationId xmlns:p14="http://schemas.microsoft.com/office/powerpoint/2010/main" val="10804948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855041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275482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4821633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721651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5064673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622163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8699650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52350489"/>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6568642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Blue">
    <p:bg>
      <p:bgPr>
        <a:solidFill>
          <a:srgbClr val="13294B"/>
        </a:solidFill>
        <a:effectLst/>
      </p:bgPr>
    </p:bg>
    <p:spTree>
      <p:nvGrpSpPr>
        <p:cNvPr id="1" name=""/>
        <p:cNvGrpSpPr/>
        <p:nvPr/>
      </p:nvGrpSpPr>
      <p:grpSpPr>
        <a:xfrm>
          <a:off x="0" y="0"/>
          <a:ext cx="0" cy="0"/>
          <a:chOff x="0" y="0"/>
          <a:chExt cx="0" cy="0"/>
        </a:xfrm>
      </p:grpSpPr>
      <p:sp>
        <p:nvSpPr>
          <p:cNvPr id="26" name="Document Title"/>
          <p:cNvSpPr txBox="1">
            <a:spLocks noGrp="1"/>
          </p:cNvSpPr>
          <p:nvPr>
            <p:ph type="body" sz="half" idx="21"/>
          </p:nvPr>
        </p:nvSpPr>
        <p:spPr>
          <a:xfrm>
            <a:off x="596205" y="2040573"/>
            <a:ext cx="8115301" cy="2776855"/>
          </a:xfrm>
          <a:prstGeom prst="rect">
            <a:avLst/>
          </a:prstGeom>
        </p:spPr>
        <p:txBody>
          <a:bodyPr lIns="0" tIns="0" rIns="0" bIns="0" anchor="ctr">
            <a:noAutofit/>
          </a:bodyPr>
          <a:lstStyle>
            <a:lvl1pPr marL="0" indent="0">
              <a:lnSpc>
                <a:spcPct val="80000"/>
              </a:lnSpc>
              <a:spcBef>
                <a:spcPts val="2250"/>
              </a:spcBef>
              <a:buSzTx/>
              <a:buNone/>
              <a:defRPr sz="7925">
                <a:solidFill>
                  <a:srgbClr val="FFFFFF"/>
                </a:solidFill>
                <a:latin typeface="+mn-lt"/>
                <a:ea typeface="+mn-ea"/>
                <a:cs typeface="+mn-cs"/>
                <a:sym typeface="Equip Extended Bold"/>
              </a:defRPr>
            </a:lvl1pPr>
          </a:lstStyle>
          <a:p>
            <a:pPr lvl="0"/>
            <a:r>
              <a:rPr lang="en-US"/>
              <a:t>Click to edit Master text styles</a:t>
            </a:r>
          </a:p>
        </p:txBody>
      </p:sp>
      <p:sp>
        <p:nvSpPr>
          <p:cNvPr id="27" name="Document Subtitle"/>
          <p:cNvSpPr txBox="1">
            <a:spLocks noGrp="1"/>
          </p:cNvSpPr>
          <p:nvPr>
            <p:ph type="body" sz="quarter" idx="22"/>
          </p:nvPr>
        </p:nvSpPr>
        <p:spPr>
          <a:xfrm>
            <a:off x="653356" y="5700930"/>
            <a:ext cx="4000501" cy="531530"/>
          </a:xfrm>
          <a:prstGeom prst="rect">
            <a:avLst/>
          </a:prstGeom>
        </p:spPr>
        <p:txBody>
          <a:bodyPr lIns="0" tIns="0" rIns="0" bIns="0" anchor="ctr">
            <a:noAutofit/>
          </a:bodyPr>
          <a:lstStyle>
            <a:lvl1pPr marL="0" indent="0" defTabSz="412750">
              <a:spcBef>
                <a:spcPts val="0"/>
              </a:spcBef>
              <a:buSzTx/>
              <a:buNone/>
              <a:defRPr sz="1600">
                <a:solidFill>
                  <a:srgbClr val="FFFFFF"/>
                </a:solidFill>
                <a:latin typeface="Equip Extended Light"/>
                <a:ea typeface="Equip Extended Light"/>
                <a:cs typeface="Equip Extended Light"/>
                <a:sym typeface="Equip Extended Light"/>
              </a:defRPr>
            </a:lvl1pPr>
          </a:lstStyle>
          <a:p>
            <a:pPr lvl="0"/>
            <a:r>
              <a:rPr lang="en-US"/>
              <a:t>Click to edit Master text styles</a:t>
            </a:r>
          </a:p>
        </p:txBody>
      </p:sp>
      <p:pic>
        <p:nvPicPr>
          <p:cNvPr id="8" name="Nagarro Horizontal Dark-01.png">
            <a:extLst>
              <a:ext uri="{FF2B5EF4-FFF2-40B4-BE49-F238E27FC236}">
                <a16:creationId xmlns:a16="http://schemas.microsoft.com/office/drawing/2014/main" id="{CB1C0F78-9BC7-394C-BFA4-184D5B15952D}"/>
              </a:ext>
            </a:extLst>
          </p:cNvPr>
          <p:cNvPicPr preferRelativeResize="0">
            <a:picLocks noChangeAspect="1"/>
          </p:cNvPicPr>
          <p:nvPr userDrawn="1"/>
        </p:nvPicPr>
        <p:blipFill rotWithShape="1">
          <a:blip r:embed="rId2" cstate="print">
            <a:extLst>
              <a:ext uri="{28A0092B-C50C-407E-A947-70E740481C1C}">
                <a14:useLocalDpi xmlns:a14="http://schemas.microsoft.com/office/drawing/2010/main" val="0"/>
              </a:ext>
            </a:extLst>
          </a:blip>
          <a:srcRect t="31620" b="27577"/>
          <a:stretch/>
        </p:blipFill>
        <p:spPr>
          <a:xfrm>
            <a:off x="501295" y="625541"/>
            <a:ext cx="1737360" cy="531530"/>
          </a:xfrm>
          <a:prstGeom prst="rect">
            <a:avLst/>
          </a:prstGeom>
          <a:ln w="12700">
            <a:miter lim="400000"/>
          </a:ln>
        </p:spPr>
      </p:pic>
    </p:spTree>
    <p:extLst>
      <p:ext uri="{BB962C8B-B14F-4D97-AF65-F5344CB8AC3E}">
        <p14:creationId xmlns:p14="http://schemas.microsoft.com/office/powerpoint/2010/main" val="10869862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38" name="Supporting information"/>
          <p:cNvSpPr txBox="1">
            <a:spLocks noGrp="1"/>
          </p:cNvSpPr>
          <p:nvPr>
            <p:ph type="body" sz="quarter" idx="21"/>
          </p:nvPr>
        </p:nvSpPr>
        <p:spPr>
          <a:xfrm>
            <a:off x="5462215" y="1812833"/>
            <a:ext cx="4913740" cy="874342"/>
          </a:xfrm>
          <a:prstGeom prst="rect">
            <a:avLst/>
          </a:prstGeom>
        </p:spPr>
        <p:txBody>
          <a:bodyPr anchor="ctr">
            <a:noAutofit/>
          </a:bodyPr>
          <a:lstStyle>
            <a:lvl1pPr marL="0" indent="0">
              <a:lnSpc>
                <a:spcPct val="9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0" name="An introduction…"/>
          <p:cNvSpPr txBox="1">
            <a:spLocks noGrp="1"/>
          </p:cNvSpPr>
          <p:nvPr>
            <p:ph type="body" sz="quarter" idx="22"/>
          </p:nvPr>
        </p:nvSpPr>
        <p:spPr>
          <a:xfrm>
            <a:off x="5462215" y="2826031"/>
            <a:ext cx="4914901" cy="3089243"/>
          </a:xfrm>
          <a:prstGeom prst="rect">
            <a:avLst/>
          </a:prstGeom>
        </p:spPr>
        <p:txBody>
          <a:bodyPr lIns="45719" tIns="45719" rIns="45719" bIns="45719">
            <a:noAutofit/>
          </a:bodyPr>
          <a:lstStyle>
            <a:lvl1pPr>
              <a:buClr>
                <a:schemeClr val="accent2"/>
              </a:buClr>
              <a:defRPr/>
            </a:lvl1pPr>
          </a:lstStyle>
          <a:p>
            <a:pPr marL="153988" lvl="0" indent="-153988">
              <a:spcBef>
                <a:spcPts val="1100"/>
              </a:spcBef>
              <a:buClr>
                <a:srgbClr val="2CDDBC"/>
              </a:buClr>
              <a:defRPr sz="2626"/>
            </a:pPr>
            <a:r>
              <a:rPr lang="en-US"/>
              <a:t>Click to edit Master text styles</a:t>
            </a:r>
          </a:p>
          <a:p>
            <a:pPr marL="153988" lvl="1" indent="-153988">
              <a:spcBef>
                <a:spcPts val="1100"/>
              </a:spcBef>
              <a:buClr>
                <a:srgbClr val="2CDDBC"/>
              </a:buClr>
              <a:defRPr sz="2626"/>
            </a:pPr>
            <a:r>
              <a:rPr lang="en-US"/>
              <a:t>Second level</a:t>
            </a:r>
          </a:p>
          <a:p>
            <a:pPr marL="153988" lvl="2" indent="-153988">
              <a:spcBef>
                <a:spcPts val="1100"/>
              </a:spcBef>
              <a:buClr>
                <a:srgbClr val="2CDDBC"/>
              </a:buClr>
              <a:defRPr sz="2626"/>
            </a:pPr>
            <a:r>
              <a:rPr lang="en-US"/>
              <a:t>Third level</a:t>
            </a:r>
          </a:p>
          <a:p>
            <a:pPr marL="153988" lvl="3" indent="-153988">
              <a:spcBef>
                <a:spcPts val="1100"/>
              </a:spcBef>
              <a:buClr>
                <a:srgbClr val="2CDDBC"/>
              </a:buClr>
              <a:defRPr sz="2626"/>
            </a:pPr>
            <a:r>
              <a:rPr lang="en-US"/>
              <a:t>Fourth level</a:t>
            </a:r>
          </a:p>
        </p:txBody>
      </p:sp>
      <p:sp>
        <p:nvSpPr>
          <p:cNvPr id="42" name="Agenda"/>
          <p:cNvSpPr txBox="1">
            <a:spLocks noGrp="1"/>
          </p:cNvSpPr>
          <p:nvPr>
            <p:ph type="body" sz="quarter" idx="23"/>
          </p:nvPr>
        </p:nvSpPr>
        <p:spPr>
          <a:xfrm>
            <a:off x="654050" y="457832"/>
            <a:ext cx="4800600" cy="802260"/>
          </a:xfrm>
          <a:prstGeom prst="rect">
            <a:avLst/>
          </a:prstGeom>
        </p:spPr>
        <p:txBody>
          <a:bodyPr lIns="0" tIns="0" rIns="0" bIns="0" anchor="ctr">
            <a:noAutofit/>
          </a:bodyPr>
          <a:lstStyle>
            <a:lvl1pPr marL="0" indent="0">
              <a:lnSpc>
                <a:spcPct val="8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3" name="Slide subtitle goes here"/>
          <p:cNvSpPr txBox="1">
            <a:spLocks noGrp="1"/>
          </p:cNvSpPr>
          <p:nvPr>
            <p:ph type="body" sz="quarter" idx="24"/>
          </p:nvPr>
        </p:nvSpPr>
        <p:spPr>
          <a:xfrm>
            <a:off x="654050" y="1259656"/>
            <a:ext cx="4800600" cy="553178"/>
          </a:xfrm>
          <a:prstGeom prst="rect">
            <a:avLst/>
          </a:prstGeom>
        </p:spPr>
        <p:txBody>
          <a:bodyPr lIns="0" tIns="0" rIns="0" bIns="0">
            <a:noAutofit/>
          </a:bodyPr>
          <a:lstStyle>
            <a:lvl1pPr marL="0" indent="0" defTabSz="412750">
              <a:spcBef>
                <a:spcPts val="0"/>
              </a:spcBef>
              <a:buSzTx/>
              <a:buNone/>
              <a:defRPr sz="1600">
                <a:latin typeface="Equip Extended Light"/>
                <a:ea typeface="Equip Extended Light"/>
                <a:cs typeface="Equip Extended Light"/>
                <a:sym typeface="Equip Extended Light"/>
              </a:defRPr>
            </a:lvl1pPr>
          </a:lstStyle>
          <a:p>
            <a:pPr lvl="0"/>
            <a:r>
              <a:rPr lang="en-US"/>
              <a:t>Click to edit Master text styles</a:t>
            </a:r>
          </a:p>
        </p:txBody>
      </p:sp>
      <p:sp>
        <p:nvSpPr>
          <p:cNvPr id="10" name="Slide Number">
            <a:extLst>
              <a:ext uri="{FF2B5EF4-FFF2-40B4-BE49-F238E27FC236}">
                <a16:creationId xmlns:a16="http://schemas.microsoft.com/office/drawing/2014/main" id="{F8295DC6-773E-064B-A722-038AD0FA133C}"/>
              </a:ext>
            </a:extLst>
          </p:cNvPr>
          <p:cNvSpPr txBox="1">
            <a:spLocks/>
          </p:cNvSpPr>
          <p:nvPr userDrawn="1"/>
        </p:nvSpPr>
        <p:spPr>
          <a:xfrm>
            <a:off x="11329722" y="6433087"/>
            <a:ext cx="198773" cy="96052"/>
          </a:xfrm>
          <a:prstGeom prst="rect">
            <a:avLst/>
          </a:prstGeom>
          <a:ln w="12700">
            <a:miter lim="400000"/>
          </a:ln>
        </p:spPr>
        <p:txBody>
          <a:bodyPr wrap="none" lIns="25400" tIns="25400" rIns="25400" bIns="254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
              </a:lnSpc>
              <a:spcBef>
                <a:spcPts val="0"/>
              </a:spcBef>
              <a:spcAft>
                <a:spcPts val="0"/>
              </a:spcAft>
              <a:buClrTx/>
              <a:buSzTx/>
              <a:buFontTx/>
              <a:buNone/>
              <a:tabLst/>
              <a:defRPr kumimoji="0" sz="1800" b="0" i="0" u="none" strike="noStrike" cap="none" spc="0" normalizeH="0" baseline="0">
                <a:ln>
                  <a:noFill/>
                </a:ln>
                <a:solidFill>
                  <a:srgbClr val="8893A5"/>
                </a:solidFill>
                <a:effectLst/>
                <a:uFillTx/>
                <a:latin typeface="Equip Extended Light"/>
                <a:ea typeface="Equip Extended Light"/>
                <a:cs typeface="Equip Extended Light"/>
                <a:sym typeface="Equip Extended Light"/>
              </a:defRPr>
            </a:lvl1pPr>
            <a:lvl2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2pPr>
            <a:lvl3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3pPr>
            <a:lvl4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4pPr>
            <a:lvl5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5pPr>
            <a:lvl6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6pPr>
            <a:lvl7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7pPr>
            <a:lvl8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8pPr>
            <a:lvl9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9pPr>
          </a:lstStyle>
          <a:p>
            <a:fld id="{86CB4B4D-7CA3-9044-876B-883B54F8677D}" type="slidenum">
              <a:rPr lang="en-US" sz="900" smtClean="0"/>
              <a:pPr/>
              <a:t>‹#›</a:t>
            </a:fld>
            <a:endParaRPr lang="en-US" sz="900"/>
          </a:p>
        </p:txBody>
      </p:sp>
      <p:pic>
        <p:nvPicPr>
          <p:cNvPr id="12" name="Nagarro Horizontal Dark-01.png">
            <a:extLst>
              <a:ext uri="{FF2B5EF4-FFF2-40B4-BE49-F238E27FC236}">
                <a16:creationId xmlns:a16="http://schemas.microsoft.com/office/drawing/2014/main" id="{21223024-113D-AD4F-974A-69051DE7DD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47" r="61055" b="36748"/>
          <a:stretch/>
        </p:blipFill>
        <p:spPr>
          <a:xfrm>
            <a:off x="11054472" y="564074"/>
            <a:ext cx="676611" cy="480891"/>
          </a:xfrm>
          <a:prstGeom prst="rect">
            <a:avLst/>
          </a:prstGeom>
          <a:ln w="12700">
            <a:miter lim="400000"/>
          </a:ln>
        </p:spPr>
      </p:pic>
    </p:spTree>
    <p:extLst>
      <p:ext uri="{BB962C8B-B14F-4D97-AF65-F5344CB8AC3E}">
        <p14:creationId xmlns:p14="http://schemas.microsoft.com/office/powerpoint/2010/main" val="3747007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5598279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7466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3859708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41067765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PT" dirty="0"/>
          </a:p>
        </p:txBody>
      </p:sp>
      <p:sp>
        <p:nvSpPr>
          <p:cNvPr id="8" name="Footer Placeholder 7"/>
          <p:cNvSpPr>
            <a:spLocks noGrp="1"/>
          </p:cNvSpPr>
          <p:nvPr>
            <p:ph type="ftr" sz="quarter" idx="11"/>
          </p:nvPr>
        </p:nvSpPr>
        <p:spPr/>
        <p:txBody>
          <a:bodyPr/>
          <a:lstStyle/>
          <a:p>
            <a:r>
              <a:rPr lang="en-US"/>
              <a:t>@2020 Nagarro - All rights reserved</a:t>
            </a:r>
            <a:endParaRPr lang="en-PT"/>
          </a:p>
        </p:txBody>
      </p:sp>
      <p:sp>
        <p:nvSpPr>
          <p:cNvPr id="9" name="Slide Number Placeholder 8"/>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47142254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endParaRPr lang="en-PT" dirty="0"/>
          </a:p>
        </p:txBody>
      </p:sp>
      <p:sp>
        <p:nvSpPr>
          <p:cNvPr id="5" name="Footer Placeholder 3"/>
          <p:cNvSpPr>
            <a:spLocks noGrp="1"/>
          </p:cNvSpPr>
          <p:nvPr>
            <p:ph type="ftr" sz="quarter" idx="11"/>
          </p:nvPr>
        </p:nvSpPr>
        <p:spPr/>
        <p:txBody>
          <a:bodyPr/>
          <a:lstStyle/>
          <a:p>
            <a:r>
              <a:rPr lang="en-US"/>
              <a:t>@2020 Nagarro - All rights reserved</a:t>
            </a:r>
            <a:endParaRPr lang="en-PT"/>
          </a:p>
        </p:txBody>
      </p:sp>
      <p:sp>
        <p:nvSpPr>
          <p:cNvPr id="6" name="Slide Number Placeholder 4"/>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62153645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PT" dirty="0"/>
          </a:p>
        </p:txBody>
      </p:sp>
      <p:sp>
        <p:nvSpPr>
          <p:cNvPr id="5" name="Footer Placeholder 2"/>
          <p:cNvSpPr>
            <a:spLocks noGrp="1"/>
          </p:cNvSpPr>
          <p:nvPr>
            <p:ph type="ftr" sz="quarter" idx="11"/>
          </p:nvPr>
        </p:nvSpPr>
        <p:spPr/>
        <p:txBody>
          <a:bodyPr/>
          <a:lstStyle/>
          <a:p>
            <a:r>
              <a:rPr lang="en-US"/>
              <a:t>@2020 Nagarro - All rights reserved</a:t>
            </a:r>
            <a:endParaRPr lang="en-PT"/>
          </a:p>
        </p:txBody>
      </p:sp>
      <p:sp>
        <p:nvSpPr>
          <p:cNvPr id="6" name="Slide Number Placeholder 3"/>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84497400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endParaRPr lang="en-PT" dirty="0"/>
          </a:p>
        </p:txBody>
      </p:sp>
      <p:sp>
        <p:nvSpPr>
          <p:cNvPr id="5" name="Footer Placeholder 5"/>
          <p:cNvSpPr>
            <a:spLocks noGrp="1"/>
          </p:cNvSpPr>
          <p:nvPr>
            <p:ph type="ftr" sz="quarter" idx="11"/>
          </p:nvPr>
        </p:nvSpPr>
        <p:spPr/>
        <p:txBody>
          <a:bodyPr/>
          <a:lstStyle/>
          <a:p>
            <a:r>
              <a:rPr lang="en-US"/>
              <a:t>@2020 Nagarro - All rights reserved</a:t>
            </a:r>
            <a:endParaRPr lang="en-PT"/>
          </a:p>
        </p:txBody>
      </p:sp>
      <p:sp>
        <p:nvSpPr>
          <p:cNvPr id="6"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999395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46958530"/>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7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7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7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PT"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@2020 Nagarro - All rights reserved</a:t>
            </a:r>
            <a:endParaRPr lang="en-P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21347939"/>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3728" r:id="rId21"/>
    <p:sldLayoutId id="2147483684" r:id="rId22"/>
    <p:sldLayoutId id="2147483729" r:id="rId23"/>
    <p:sldLayoutId id="2147483662" r:id="rId24"/>
    <p:sldLayoutId id="2147483661" r:id="rId25"/>
    <p:sldLayoutId id="2147483688" r:id="rId26"/>
    <p:sldLayoutId id="2147483731" r:id="rId27"/>
    <p:sldLayoutId id="2147483689" r:id="rId28"/>
    <p:sldLayoutId id="2147483660" r:id="rId29"/>
    <p:sldLayoutId id="2147483739" r:id="rId30"/>
    <p:sldLayoutId id="2147483697" r:id="rId31"/>
    <p:sldLayoutId id="2147483698" r:id="rId32"/>
    <p:sldLayoutId id="2147483682" r:id="rId33"/>
    <p:sldLayoutId id="2147483741" r:id="rId34"/>
    <p:sldLayoutId id="2147483696" r:id="rId35"/>
    <p:sldLayoutId id="2147483733" r:id="rId36"/>
    <p:sldLayoutId id="2147483701" r:id="rId37"/>
    <p:sldLayoutId id="2147483702" r:id="rId38"/>
    <p:sldLayoutId id="2147483703" r:id="rId39"/>
    <p:sldLayoutId id="2147483711" r:id="rId40"/>
    <p:sldLayoutId id="2147483712" r:id="rId41"/>
    <p:sldLayoutId id="2147483707" r:id="rId42"/>
    <p:sldLayoutId id="2147483708" r:id="rId43"/>
    <p:sldLayoutId id="2147483705" r:id="rId44"/>
    <p:sldLayoutId id="2147483706" r:id="rId45"/>
    <p:sldLayoutId id="2147483709" r:id="rId46"/>
    <p:sldLayoutId id="2147483710" r:id="rId47"/>
    <p:sldLayoutId id="2147483685" r:id="rId48"/>
    <p:sldLayoutId id="2147483719" r:id="rId49"/>
    <p:sldLayoutId id="2147483681" r:id="rId50"/>
    <p:sldLayoutId id="2147483740" r:id="rId51"/>
    <p:sldLayoutId id="2147483678" r:id="rId52"/>
    <p:sldLayoutId id="2147483720" r:id="rId53"/>
    <p:sldLayoutId id="2147483679" r:id="rId54"/>
    <p:sldLayoutId id="2147483680" r:id="rId55"/>
    <p:sldLayoutId id="2147483715" r:id="rId56"/>
    <p:sldLayoutId id="2147483716" r:id="rId57"/>
    <p:sldLayoutId id="2147483717" r:id="rId58"/>
    <p:sldLayoutId id="2147483722" r:id="rId59"/>
    <p:sldLayoutId id="2147483723" r:id="rId60"/>
    <p:sldLayoutId id="2147483727" r:id="rId61"/>
    <p:sldLayoutId id="2147483724" r:id="rId62"/>
    <p:sldLayoutId id="2147483736" r:id="rId63"/>
    <p:sldLayoutId id="2147483725" r:id="rId64"/>
    <p:sldLayoutId id="2147483726" r:id="rId65"/>
    <p:sldLayoutId id="2147483737" r:id="rId66"/>
    <p:sldLayoutId id="2147483721" r:id="rId67"/>
    <p:sldLayoutId id="2147483686" r:id="rId68"/>
    <p:sldLayoutId id="2147483687" r:id="rId69"/>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sv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0BA35-71BF-0250-DA11-1B3FF121BF65}"/>
              </a:ext>
            </a:extLst>
          </p:cNvPr>
          <p:cNvSpPr>
            <a:spLocks noGrp="1"/>
          </p:cNvSpPr>
          <p:nvPr>
            <p:ph type="body" sz="half" idx="21"/>
          </p:nvPr>
        </p:nvSpPr>
        <p:spPr/>
        <p:txBody>
          <a:bodyPr/>
          <a:lstStyle/>
          <a:p>
            <a:endParaRPr lang="en-US"/>
          </a:p>
        </p:txBody>
      </p:sp>
      <p:sp>
        <p:nvSpPr>
          <p:cNvPr id="3" name="Text Placeholder 2">
            <a:extLst>
              <a:ext uri="{FF2B5EF4-FFF2-40B4-BE49-F238E27FC236}">
                <a16:creationId xmlns:a16="http://schemas.microsoft.com/office/drawing/2014/main" id="{B4237CE1-4151-4543-44E8-F674E3FCDEB2}"/>
              </a:ext>
            </a:extLst>
          </p:cNvPr>
          <p:cNvSpPr>
            <a:spLocks noGrp="1"/>
          </p:cNvSpPr>
          <p:nvPr>
            <p:ph type="body" sz="quarter" idx="22"/>
          </p:nvPr>
        </p:nvSpPr>
        <p:spPr/>
        <p:txBody>
          <a:bodyPr/>
          <a:lstStyle/>
          <a:p>
            <a:endParaRPr lang="en-US"/>
          </a:p>
        </p:txBody>
      </p:sp>
      <p:pic>
        <p:nvPicPr>
          <p:cNvPr id="6" name="Picture 5">
            <a:extLst>
              <a:ext uri="{FF2B5EF4-FFF2-40B4-BE49-F238E27FC236}">
                <a16:creationId xmlns:a16="http://schemas.microsoft.com/office/drawing/2014/main" id="{14F66EE7-BA86-6AD8-DB83-F7E7DABAF0A8}"/>
              </a:ext>
            </a:extLst>
          </p:cNvPr>
          <p:cNvPicPr>
            <a:picLocks noChangeAspect="1"/>
          </p:cNvPicPr>
          <p:nvPr/>
        </p:nvPicPr>
        <p:blipFill>
          <a:blip r:embed="rId2"/>
          <a:stretch>
            <a:fillRect/>
          </a:stretch>
        </p:blipFill>
        <p:spPr>
          <a:xfrm>
            <a:off x="0" y="-40272"/>
            <a:ext cx="12192000" cy="6898271"/>
          </a:xfrm>
          <a:prstGeom prst="rect">
            <a:avLst/>
          </a:prstGeom>
        </p:spPr>
      </p:pic>
      <p:sp>
        <p:nvSpPr>
          <p:cNvPr id="7" name="TextBox 6">
            <a:extLst>
              <a:ext uri="{FF2B5EF4-FFF2-40B4-BE49-F238E27FC236}">
                <a16:creationId xmlns:a16="http://schemas.microsoft.com/office/drawing/2014/main" id="{B2177195-36A4-EEF9-CCF9-55F302B8162A}"/>
              </a:ext>
            </a:extLst>
          </p:cNvPr>
          <p:cNvSpPr txBox="1"/>
          <p:nvPr/>
        </p:nvSpPr>
        <p:spPr>
          <a:xfrm>
            <a:off x="596205" y="522514"/>
            <a:ext cx="184731" cy="369332"/>
          </a:xfrm>
          <a:prstGeom prst="rect">
            <a:avLst/>
          </a:prstGeom>
          <a:noFill/>
        </p:spPr>
        <p:txBody>
          <a:bodyPr wrap="none" rtlCol="0">
            <a:spAutoFit/>
          </a:bodyPr>
          <a:lstStyle/>
          <a:p>
            <a:endParaRPr lang="en-US" dirty="0"/>
          </a:p>
        </p:txBody>
      </p:sp>
      <p:sp>
        <p:nvSpPr>
          <p:cNvPr id="8" name="Title 1">
            <a:extLst>
              <a:ext uri="{FF2B5EF4-FFF2-40B4-BE49-F238E27FC236}">
                <a16:creationId xmlns:a16="http://schemas.microsoft.com/office/drawing/2014/main" id="{5F1D2D6D-AB3E-A9BD-B927-A3D1FC090CDF}"/>
              </a:ext>
            </a:extLst>
          </p:cNvPr>
          <p:cNvSpPr txBox="1">
            <a:spLocks/>
          </p:cNvSpPr>
          <p:nvPr/>
        </p:nvSpPr>
        <p:spPr>
          <a:xfrm>
            <a:off x="1377141" y="247680"/>
            <a:ext cx="8385242" cy="377860"/>
          </a:xfrm>
          <a:prstGeom prst="rect">
            <a:avLst/>
          </a:prstGeom>
        </p:spPr>
        <p:txBody>
          <a:bodyPr/>
          <a:lst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a:lstStyle>
          <a:p>
            <a:endParaRPr lang="en-IN" sz="2400" dirty="0">
              <a:solidFill>
                <a:schemeClr val="tx1"/>
              </a:solidFill>
            </a:endParaRPr>
          </a:p>
        </p:txBody>
      </p:sp>
      <p:pic>
        <p:nvPicPr>
          <p:cNvPr id="1026" name="Picture 2">
            <a:extLst>
              <a:ext uri="{FF2B5EF4-FFF2-40B4-BE49-F238E27FC236}">
                <a16:creationId xmlns:a16="http://schemas.microsoft.com/office/drawing/2014/main" id="{B59E7DBA-53FF-8E0A-9CDD-B8A55FB3E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56" y="40271"/>
            <a:ext cx="5094050" cy="133381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BBF228D-63A0-DD52-0DCE-FA0FCC93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2" y="1334961"/>
            <a:ext cx="18669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601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2234443"/>
          </a:xfrm>
        </p:spPr>
        <p:txBody>
          <a:bodyPr vert="horz" lIns="91440" tIns="45720" rIns="91440" bIns="45720" rtlCol="0" anchor="b">
            <a:normAutofit/>
          </a:bodyPr>
          <a:lstStyle/>
          <a:p>
            <a:r>
              <a:rPr lang="en-US" sz="4600" b="0" dirty="0">
                <a:solidFill>
                  <a:srgbClr val="EBEBEB"/>
                </a:solidFill>
                <a:latin typeface="+mj-lt"/>
              </a:rPr>
              <a:t>Solution – </a:t>
            </a:r>
            <a:br>
              <a:rPr lang="en-US" sz="4600" b="0" dirty="0">
                <a:solidFill>
                  <a:srgbClr val="EBEBEB"/>
                </a:solidFill>
                <a:latin typeface="+mj-lt"/>
              </a:rPr>
            </a:br>
            <a:br>
              <a:rPr lang="en-US" sz="4600" b="0" dirty="0">
                <a:solidFill>
                  <a:srgbClr val="EBEBEB"/>
                </a:solidFill>
                <a:latin typeface="+mj-lt"/>
              </a:rPr>
            </a:br>
            <a:r>
              <a:rPr lang="en-US" sz="4600" b="0" dirty="0">
                <a:solidFill>
                  <a:srgbClr val="EBEBEB"/>
                </a:solidFill>
                <a:latin typeface="+mj-lt"/>
              </a:rPr>
              <a:t>Test Approach</a:t>
            </a:r>
            <a:endParaRPr lang="en-US" sz="4600" b="0" i="0" kern="1200" dirty="0">
              <a:solidFill>
                <a:srgbClr val="EBEBEB"/>
              </a:solidFill>
              <a:latin typeface="+mj-lt"/>
              <a:ea typeface="+mj-ea"/>
              <a:cs typeface="+mj-cs"/>
            </a:endParaRP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graphicFrame>
        <p:nvGraphicFramePr>
          <p:cNvPr id="7" name="Table 7">
            <a:extLst>
              <a:ext uri="{FF2B5EF4-FFF2-40B4-BE49-F238E27FC236}">
                <a16:creationId xmlns:a16="http://schemas.microsoft.com/office/drawing/2014/main" id="{15ED7014-6F32-6CE2-3D44-2ECD3A7155BD}"/>
              </a:ext>
            </a:extLst>
          </p:cNvPr>
          <p:cNvGraphicFramePr>
            <a:graphicFrameLocks noGrp="1"/>
          </p:cNvGraphicFramePr>
          <p:nvPr>
            <p:extLst>
              <p:ext uri="{D42A27DB-BD31-4B8C-83A1-F6EECF244321}">
                <p14:modId xmlns:p14="http://schemas.microsoft.com/office/powerpoint/2010/main" val="1435609991"/>
              </p:ext>
            </p:extLst>
          </p:nvPr>
        </p:nvGraphicFramePr>
        <p:xfrm>
          <a:off x="233464" y="720667"/>
          <a:ext cx="6582264" cy="2982653"/>
        </p:xfrm>
        <a:graphic>
          <a:graphicData uri="http://schemas.openxmlformats.org/drawingml/2006/table">
            <a:tbl>
              <a:tblPr firstRow="1" bandRow="1">
                <a:tableStyleId>{7DF18680-E054-41AD-8BC1-D1AEF772440D}</a:tableStyleId>
              </a:tblPr>
              <a:tblGrid>
                <a:gridCol w="3105711">
                  <a:extLst>
                    <a:ext uri="{9D8B030D-6E8A-4147-A177-3AD203B41FA5}">
                      <a16:colId xmlns:a16="http://schemas.microsoft.com/office/drawing/2014/main" val="1884507054"/>
                    </a:ext>
                  </a:extLst>
                </a:gridCol>
                <a:gridCol w="3476553">
                  <a:extLst>
                    <a:ext uri="{9D8B030D-6E8A-4147-A177-3AD203B41FA5}">
                      <a16:colId xmlns:a16="http://schemas.microsoft.com/office/drawing/2014/main" val="4227288711"/>
                    </a:ext>
                  </a:extLst>
                </a:gridCol>
              </a:tblGrid>
              <a:tr h="588678">
                <a:tc>
                  <a:txBody>
                    <a:bodyPr/>
                    <a:lstStyle/>
                    <a:p>
                      <a:r>
                        <a:rPr lang="en-IN" dirty="0"/>
                        <a:t>Functional Testing Types</a:t>
                      </a:r>
                    </a:p>
                  </a:txBody>
                  <a:tcPr/>
                </a:tc>
                <a:tc>
                  <a:txBody>
                    <a:bodyPr/>
                    <a:lstStyle/>
                    <a:p>
                      <a:r>
                        <a:rPr lang="en-IN" dirty="0"/>
                        <a:t>Non-Functional Testing Types</a:t>
                      </a:r>
                    </a:p>
                  </a:txBody>
                  <a:tcPr/>
                </a:tc>
                <a:extLst>
                  <a:ext uri="{0D108BD9-81ED-4DB2-BD59-A6C34878D82A}">
                    <a16:rowId xmlns:a16="http://schemas.microsoft.com/office/drawing/2014/main" val="2594447973"/>
                  </a:ext>
                </a:extLst>
              </a:tr>
              <a:tr h="354053">
                <a:tc>
                  <a:txBody>
                    <a:bodyPr/>
                    <a:lstStyle/>
                    <a:p>
                      <a:r>
                        <a:rPr lang="en-IN" dirty="0"/>
                        <a:t>Unit Testing</a:t>
                      </a:r>
                    </a:p>
                  </a:txBody>
                  <a:tcPr/>
                </a:tc>
                <a:tc>
                  <a:txBody>
                    <a:bodyPr/>
                    <a:lstStyle/>
                    <a:p>
                      <a:r>
                        <a:rPr lang="en-IN" dirty="0"/>
                        <a:t>Performance Testing</a:t>
                      </a:r>
                    </a:p>
                  </a:txBody>
                  <a:tcPr/>
                </a:tc>
                <a:extLst>
                  <a:ext uri="{0D108BD9-81ED-4DB2-BD59-A6C34878D82A}">
                    <a16:rowId xmlns:a16="http://schemas.microsoft.com/office/drawing/2014/main" val="2540848005"/>
                  </a:ext>
                </a:extLst>
              </a:tr>
              <a:tr h="382295">
                <a:tc>
                  <a:txBody>
                    <a:bodyPr/>
                    <a:lstStyle/>
                    <a:p>
                      <a:r>
                        <a:rPr lang="en-IN" dirty="0"/>
                        <a:t>Integration Testing</a:t>
                      </a:r>
                    </a:p>
                  </a:txBody>
                  <a:tcPr/>
                </a:tc>
                <a:tc>
                  <a:txBody>
                    <a:bodyPr/>
                    <a:lstStyle/>
                    <a:p>
                      <a:r>
                        <a:rPr lang="en-IN" dirty="0"/>
                        <a:t>Speed Testing</a:t>
                      </a:r>
                    </a:p>
                  </a:txBody>
                  <a:tcPr/>
                </a:tc>
                <a:extLst>
                  <a:ext uri="{0D108BD9-81ED-4DB2-BD59-A6C34878D82A}">
                    <a16:rowId xmlns:a16="http://schemas.microsoft.com/office/drawing/2014/main" val="949901666"/>
                  </a:ext>
                </a:extLst>
              </a:tr>
              <a:tr h="342442">
                <a:tc>
                  <a:txBody>
                    <a:bodyPr/>
                    <a:lstStyle/>
                    <a:p>
                      <a:r>
                        <a:rPr lang="en-IN" sz="1800" kern="1200" dirty="0">
                          <a:solidFill>
                            <a:schemeClr val="dk1"/>
                          </a:solidFill>
                          <a:latin typeface="+mn-lt"/>
                          <a:ea typeface="+mn-ea"/>
                          <a:cs typeface="+mn-cs"/>
                        </a:rPr>
                        <a:t>System</a:t>
                      </a:r>
                      <a:r>
                        <a:rPr lang="en-IN" dirty="0"/>
                        <a:t> Testing</a:t>
                      </a:r>
                    </a:p>
                  </a:txBody>
                  <a:tcPr/>
                </a:tc>
                <a:tc>
                  <a:txBody>
                    <a:bodyPr/>
                    <a:lstStyle/>
                    <a:p>
                      <a:r>
                        <a:rPr lang="en-IN" dirty="0"/>
                        <a:t>Memory Leak Testing</a:t>
                      </a:r>
                    </a:p>
                  </a:txBody>
                  <a:tcPr/>
                </a:tc>
                <a:extLst>
                  <a:ext uri="{0D108BD9-81ED-4DB2-BD59-A6C34878D82A}">
                    <a16:rowId xmlns:a16="http://schemas.microsoft.com/office/drawing/2014/main" val="3813296275"/>
                  </a:ext>
                </a:extLst>
              </a:tr>
              <a:tr h="310310">
                <a:tc>
                  <a:txBody>
                    <a:bodyPr/>
                    <a:lstStyle/>
                    <a:p>
                      <a:r>
                        <a:rPr lang="en-IN" dirty="0"/>
                        <a:t>User Acceptance Testing</a:t>
                      </a:r>
                    </a:p>
                  </a:txBody>
                  <a:tcPr/>
                </a:tc>
                <a:tc>
                  <a:txBody>
                    <a:bodyPr/>
                    <a:lstStyle/>
                    <a:p>
                      <a:r>
                        <a:rPr lang="en-IN" dirty="0"/>
                        <a:t>Interruption Testing</a:t>
                      </a:r>
                    </a:p>
                  </a:txBody>
                  <a:tcPr/>
                </a:tc>
                <a:extLst>
                  <a:ext uri="{0D108BD9-81ED-4DB2-BD59-A6C34878D82A}">
                    <a16:rowId xmlns:a16="http://schemas.microsoft.com/office/drawing/2014/main" val="2417281227"/>
                  </a:ext>
                </a:extLst>
              </a:tr>
              <a:tr h="351137">
                <a:tc>
                  <a:txBody>
                    <a:bodyPr/>
                    <a:lstStyle/>
                    <a:p>
                      <a:r>
                        <a:rPr lang="en-IN" dirty="0"/>
                        <a:t>Cloud Based Testing</a:t>
                      </a:r>
                    </a:p>
                  </a:txBody>
                  <a:tcPr/>
                </a:tc>
                <a:tc>
                  <a:txBody>
                    <a:bodyPr/>
                    <a:lstStyle/>
                    <a:p>
                      <a:pPr marL="0" indent="0">
                        <a:buFont typeface="Arial" panose="020B0604020202020204" pitchFamily="34" charset="0"/>
                        <a:buNone/>
                      </a:pPr>
                      <a:r>
                        <a:rPr lang="en-IN" dirty="0"/>
                        <a:t>Security Testing,</a:t>
                      </a:r>
                    </a:p>
                    <a:p>
                      <a:pPr marL="0" indent="0">
                        <a:buFont typeface="Arial" panose="020B0604020202020204" pitchFamily="34" charset="0"/>
                        <a:buNone/>
                      </a:pPr>
                      <a:r>
                        <a:rPr lang="en-IN" dirty="0"/>
                        <a:t>Installation and Uninstallation Testing</a:t>
                      </a:r>
                    </a:p>
                  </a:txBody>
                  <a:tcPr/>
                </a:tc>
                <a:extLst>
                  <a:ext uri="{0D108BD9-81ED-4DB2-BD59-A6C34878D82A}">
                    <a16:rowId xmlns:a16="http://schemas.microsoft.com/office/drawing/2014/main" val="2849916247"/>
                  </a:ext>
                </a:extLst>
              </a:tr>
            </a:tbl>
          </a:graphicData>
        </a:graphic>
      </p:graphicFrame>
      <p:sp>
        <p:nvSpPr>
          <p:cNvPr id="9" name="TextBox 8">
            <a:extLst>
              <a:ext uri="{FF2B5EF4-FFF2-40B4-BE49-F238E27FC236}">
                <a16:creationId xmlns:a16="http://schemas.microsoft.com/office/drawing/2014/main" id="{539E1DE4-8B7E-592A-523C-C01EA352FB9C}"/>
              </a:ext>
            </a:extLst>
          </p:cNvPr>
          <p:cNvSpPr txBox="1"/>
          <p:nvPr/>
        </p:nvSpPr>
        <p:spPr>
          <a:xfrm>
            <a:off x="244558" y="3994924"/>
            <a:ext cx="6385525" cy="2585323"/>
          </a:xfrm>
          <a:prstGeom prst="rect">
            <a:avLst/>
          </a:prstGeom>
          <a:noFill/>
        </p:spPr>
        <p:txBody>
          <a:bodyPr wrap="square" rtlCol="0">
            <a:spAutoFit/>
          </a:bodyPr>
          <a:lstStyle/>
          <a:p>
            <a:r>
              <a:rPr lang="en-IN" b="1" dirty="0"/>
              <a:t>Test Environment Used:</a:t>
            </a:r>
            <a:r>
              <a:rPr lang="en-IN" dirty="0"/>
              <a:t> </a:t>
            </a:r>
            <a:br>
              <a:rPr lang="en-IN" dirty="0"/>
            </a:br>
            <a:r>
              <a:rPr lang="en-IN" dirty="0"/>
              <a:t>QA, Load Test Environment, Demo and Prod</a:t>
            </a:r>
            <a:br>
              <a:rPr lang="en-IN" dirty="0"/>
            </a:br>
            <a:r>
              <a:rPr lang="en-IN" b="1" dirty="0"/>
              <a:t>Test Bed:</a:t>
            </a:r>
            <a:r>
              <a:rPr lang="en-IN" dirty="0"/>
              <a:t> </a:t>
            </a:r>
            <a:br>
              <a:rPr lang="en-IN" dirty="0"/>
            </a:br>
            <a:r>
              <a:rPr lang="en-IN" dirty="0"/>
              <a:t>Different mobile devices versions</a:t>
            </a:r>
            <a:br>
              <a:rPr lang="en-IN" dirty="0"/>
            </a:br>
            <a:r>
              <a:rPr lang="en-IN" dirty="0"/>
              <a:t>Different resolutions</a:t>
            </a:r>
            <a:br>
              <a:rPr lang="en-IN" dirty="0"/>
            </a:br>
            <a:r>
              <a:rPr lang="en-IN" b="1" dirty="0"/>
              <a:t>Actual Devices &amp; Emulators</a:t>
            </a:r>
            <a:br>
              <a:rPr lang="en-IN" dirty="0"/>
            </a:br>
            <a:r>
              <a:rPr lang="en-IN" dirty="0"/>
              <a:t>Android Versions: 	Android 11, 12 and 13 (Q3 2022)</a:t>
            </a:r>
            <a:br>
              <a:rPr lang="en-IN" dirty="0"/>
            </a:br>
            <a:r>
              <a:rPr lang="en-IN" dirty="0"/>
              <a:t>iOS Versions:		iOS 13.7, 14.8 and 15.0 (June 21)</a:t>
            </a:r>
            <a:br>
              <a:rPr lang="en-IN" dirty="0"/>
            </a:br>
            <a:endParaRPr lang="en-IN" dirty="0"/>
          </a:p>
        </p:txBody>
      </p:sp>
    </p:spTree>
    <p:extLst>
      <p:ext uri="{BB962C8B-B14F-4D97-AF65-F5344CB8AC3E}">
        <p14:creationId xmlns:p14="http://schemas.microsoft.com/office/powerpoint/2010/main" val="255775395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9" name="Picture 7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1" name="Oval 8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5" name="Picture 8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7" name="Rectangle 8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Native App Testing</a:t>
            </a:r>
          </a:p>
        </p:txBody>
      </p:sp>
      <p:sp useBgFill="1">
        <p:nvSpPr>
          <p:cNvPr id="95" name="Freeform: Shape 9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73ACE65F-858F-601B-76BF-2E51C23E9ED0}"/>
              </a:ext>
            </a:extLst>
          </p:cNvPr>
          <p:cNvSpPr txBox="1"/>
          <p:nvPr/>
        </p:nvSpPr>
        <p:spPr>
          <a:xfrm>
            <a:off x="824419" y="2371829"/>
            <a:ext cx="9956293" cy="4247317"/>
          </a:xfrm>
          <a:prstGeom prst="rect">
            <a:avLst/>
          </a:prstGeom>
          <a:noFill/>
        </p:spPr>
        <p:txBody>
          <a:bodyPr wrap="square" rtlCol="0">
            <a:spAutoFit/>
          </a:bodyPr>
          <a:lstStyle/>
          <a:p>
            <a:pPr algn="l"/>
            <a:r>
              <a:rPr lang="en-US" dirty="0">
                <a:solidFill>
                  <a:srgbClr val="242424"/>
                </a:solidFill>
                <a:effectLst/>
                <a:latin typeface="+mj-lt"/>
              </a:rPr>
              <a:t>The Test strategy should make sure that all the quality and performance guidelines are met. A few pointers in this area:</a:t>
            </a:r>
            <a:br>
              <a:rPr lang="en-US" dirty="0">
                <a:solidFill>
                  <a:srgbClr val="242424"/>
                </a:solidFill>
                <a:effectLst/>
                <a:latin typeface="+mj-lt"/>
              </a:rPr>
            </a:br>
            <a:endParaRPr lang="en-US" dirty="0">
              <a:solidFill>
                <a:srgbClr val="242424"/>
              </a:solidFill>
              <a:effectLst/>
              <a:latin typeface="+mj-lt"/>
            </a:endParaRPr>
          </a:p>
          <a:p>
            <a:pPr algn="l"/>
            <a:r>
              <a:rPr lang="en-US" b="1" dirty="0">
                <a:solidFill>
                  <a:srgbClr val="242424"/>
                </a:solidFill>
                <a:effectLst/>
                <a:latin typeface="+mj-lt"/>
              </a:rPr>
              <a:t>1) Selection of the devices </a:t>
            </a:r>
            <a:r>
              <a:rPr lang="en-US" dirty="0">
                <a:solidFill>
                  <a:srgbClr val="242424"/>
                </a:solidFill>
                <a:effectLst/>
                <a:latin typeface="+mj-lt"/>
              </a:rPr>
              <a:t>–</a:t>
            </a:r>
            <a:r>
              <a:rPr lang="en-US" b="1" dirty="0">
                <a:solidFill>
                  <a:srgbClr val="242424"/>
                </a:solidFill>
                <a:effectLst/>
                <a:latin typeface="+mj-lt"/>
              </a:rPr>
              <a:t> </a:t>
            </a:r>
            <a:r>
              <a:rPr lang="en-US" dirty="0">
                <a:solidFill>
                  <a:srgbClr val="242424"/>
                </a:solidFill>
                <a:effectLst/>
                <a:latin typeface="+mj-lt"/>
              </a:rPr>
              <a:t>Analyze the market and choose the devices that are widely used. (This decision mostly relies on the clients. The client or the app builders consider the popularity factor of certain devices as well as the marketing needs for the application to decide what handsets to use for testing.)</a:t>
            </a:r>
          </a:p>
          <a:p>
            <a:pPr algn="l"/>
            <a:r>
              <a:rPr lang="en-US" b="1" dirty="0">
                <a:solidFill>
                  <a:srgbClr val="242424"/>
                </a:solidFill>
                <a:effectLst/>
                <a:latin typeface="+mj-lt"/>
              </a:rPr>
              <a:t>2) Emulators – </a:t>
            </a:r>
            <a:r>
              <a:rPr lang="en-US" dirty="0">
                <a:solidFill>
                  <a:srgbClr val="242424"/>
                </a:solidFill>
                <a:effectLst/>
                <a:latin typeface="+mj-lt"/>
              </a:rPr>
              <a:t>The use of these is extremely useful in the</a:t>
            </a:r>
            <a:r>
              <a:rPr lang="en-US" b="1" dirty="0">
                <a:solidFill>
                  <a:srgbClr val="242424"/>
                </a:solidFill>
                <a:effectLst/>
                <a:latin typeface="+mj-lt"/>
              </a:rPr>
              <a:t> </a:t>
            </a:r>
            <a:r>
              <a:rPr lang="en-US" dirty="0">
                <a:solidFill>
                  <a:srgbClr val="242424"/>
                </a:solidFill>
                <a:effectLst/>
                <a:latin typeface="+mj-lt"/>
              </a:rPr>
              <a:t>initial stages of development, as they allow quick and efficient checking of the app. The emulator is a system that runs software from one environment to another environment without changing the software itself. </a:t>
            </a:r>
            <a:br>
              <a:rPr lang="en-US" dirty="0">
                <a:solidFill>
                  <a:srgbClr val="242424"/>
                </a:solidFill>
                <a:effectLst/>
                <a:latin typeface="+mj-lt"/>
              </a:rPr>
            </a:br>
            <a:r>
              <a:rPr lang="en-US" dirty="0">
                <a:solidFill>
                  <a:srgbClr val="242424"/>
                </a:solidFill>
                <a:effectLst/>
                <a:latin typeface="+mj-lt"/>
              </a:rPr>
              <a:t>3</a:t>
            </a:r>
            <a:r>
              <a:rPr lang="en-US" b="1" dirty="0">
                <a:solidFill>
                  <a:srgbClr val="242424"/>
                </a:solidFill>
                <a:latin typeface="+mj-lt"/>
              </a:rPr>
              <a:t>) Cloud Based - </a:t>
            </a:r>
            <a:r>
              <a:rPr lang="en-US" dirty="0">
                <a:solidFill>
                  <a:srgbClr val="242424"/>
                </a:solidFill>
                <a:latin typeface="+mj-lt"/>
              </a:rPr>
              <a:t>Cloud computing is basically running devices on multiple systems or networks via the Internet where applications can be tested, updated and managed. For testing purposes, it creates the web-based mobile environment on a simulator to access the mobile app.</a:t>
            </a:r>
          </a:p>
        </p:txBody>
      </p:sp>
    </p:spTree>
    <p:extLst>
      <p:ext uri="{BB962C8B-B14F-4D97-AF65-F5344CB8AC3E}">
        <p14:creationId xmlns:p14="http://schemas.microsoft.com/office/powerpoint/2010/main" val="260971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5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 name="Oval 5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 name="Picture 6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4" name="Picture 6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6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0E6056D0-E108-4E19-B8E1-EDAA5D5AB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8F045-DFA8-67AC-BF4C-A3AC2A2BAEEF}"/>
              </a:ext>
            </a:extLst>
          </p:cNvPr>
          <p:cNvSpPr>
            <a:spLocks noGrp="1"/>
          </p:cNvSpPr>
          <p:nvPr>
            <p:ph type="title"/>
          </p:nvPr>
        </p:nvSpPr>
        <p:spPr>
          <a:xfrm>
            <a:off x="5030502" y="1325880"/>
            <a:ext cx="6513798" cy="3066507"/>
          </a:xfrm>
        </p:spPr>
        <p:txBody>
          <a:bodyPr vert="horz" lIns="91440" tIns="45720" rIns="91440" bIns="45720" rtlCol="0" anchor="b">
            <a:normAutofit/>
          </a:bodyPr>
          <a:lstStyle/>
          <a:p>
            <a:r>
              <a:rPr lang="en-US" sz="5400" b="0" i="0" kern="1200">
                <a:solidFill>
                  <a:srgbClr val="FFFFFF"/>
                </a:solidFill>
                <a:latin typeface="+mj-lt"/>
                <a:ea typeface="+mj-ea"/>
                <a:cs typeface="+mj-cs"/>
              </a:rPr>
              <a:t>Thank You</a:t>
            </a:r>
          </a:p>
        </p:txBody>
      </p:sp>
      <p:sp useBgFill="1">
        <p:nvSpPr>
          <p:cNvPr id="70" name="Rectangle 69">
            <a:extLst>
              <a:ext uri="{FF2B5EF4-FFF2-40B4-BE49-F238E27FC236}">
                <a16:creationId xmlns:a16="http://schemas.microsoft.com/office/drawing/2014/main" id="{2A89C280-86C2-464A-954C-30642A2DD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5" y="639905"/>
            <a:ext cx="3742076"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DD8A999-7B8E-4120-8AEF-70855B6AD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A28A72C0-83AB-BFE9-FC02-C64E69BE9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393" y="1879817"/>
            <a:ext cx="3103558" cy="3103558"/>
          </a:xfrm>
          <a:prstGeom prst="rect">
            <a:avLst/>
          </a:prstGeom>
          <a:effectLst/>
        </p:spPr>
      </p:pic>
    </p:spTree>
    <p:extLst>
      <p:ext uri="{BB962C8B-B14F-4D97-AF65-F5344CB8AC3E}">
        <p14:creationId xmlns:p14="http://schemas.microsoft.com/office/powerpoint/2010/main" val="175874780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ED2C-3F34-F846-A6CA-9628E853304D}"/>
              </a:ext>
            </a:extLst>
          </p:cNvPr>
          <p:cNvSpPr>
            <a:spLocks noGrp="1"/>
          </p:cNvSpPr>
          <p:nvPr>
            <p:ph type="body" sz="quarter" idx="21"/>
          </p:nvPr>
        </p:nvSpPr>
        <p:spPr>
          <a:xfrm>
            <a:off x="2760088" y="2577830"/>
            <a:ext cx="5696382" cy="3278221"/>
          </a:xfrm>
        </p:spPr>
        <p:txBody>
          <a:bodyPr/>
          <a:lstStyle/>
          <a:p>
            <a:pPr marL="458788" lvl="1" indent="-153988">
              <a:spcBef>
                <a:spcPts val="1100"/>
              </a:spcBef>
              <a:buClr>
                <a:srgbClr val="2CDDBC"/>
              </a:buClr>
              <a:defRPr sz="2626"/>
            </a:pPr>
            <a:r>
              <a:rPr lang="en-US" sz="1600" dirty="0">
                <a:latin typeface="Equip Extended Light" panose="020B0604020202020204" charset="0"/>
              </a:rPr>
              <a:t>Problem Statement: Automation</a:t>
            </a:r>
          </a:p>
          <a:p>
            <a:pPr marL="458788" lvl="1" indent="-153988">
              <a:spcBef>
                <a:spcPts val="1100"/>
              </a:spcBef>
              <a:buClr>
                <a:srgbClr val="2CDDBC"/>
              </a:buClr>
              <a:defRPr sz="2626"/>
            </a:pPr>
            <a:r>
              <a:rPr lang="en-US" sz="1600" dirty="0">
                <a:latin typeface="Equip Extended Light" panose="020B0604020202020204" charset="0"/>
              </a:rPr>
              <a:t>Solution Adopted: Automation</a:t>
            </a:r>
          </a:p>
          <a:p>
            <a:pPr marL="458788" lvl="1" indent="-153988">
              <a:spcBef>
                <a:spcPts val="1100"/>
              </a:spcBef>
              <a:buClr>
                <a:srgbClr val="2CDDBC"/>
              </a:buClr>
              <a:defRPr sz="2626"/>
            </a:pPr>
            <a:r>
              <a:rPr lang="en-US" sz="1600" dirty="0">
                <a:latin typeface="Equip Extended Light" panose="020B0604020202020204" charset="0"/>
              </a:rPr>
              <a:t>Problem Statement: </a:t>
            </a:r>
            <a:r>
              <a:rPr lang="en-US" sz="1600" b="1" dirty="0">
                <a:latin typeface="Equip Extended Light" panose="020B0604020202020204" charset="0"/>
              </a:rPr>
              <a:t>Performance</a:t>
            </a:r>
          </a:p>
          <a:p>
            <a:pPr marL="458788" lvl="1" indent="-153988">
              <a:spcBef>
                <a:spcPts val="1100"/>
              </a:spcBef>
              <a:buClr>
                <a:srgbClr val="2CDDBC"/>
              </a:buClr>
              <a:defRPr sz="2626"/>
            </a:pPr>
            <a:r>
              <a:rPr lang="en-US" sz="1600" dirty="0">
                <a:latin typeface="Equip Extended Light" panose="020B0604020202020204" charset="0"/>
              </a:rPr>
              <a:t>Solution Adopted: Performance</a:t>
            </a:r>
          </a:p>
          <a:p>
            <a:pPr marL="458788" lvl="1" indent="-153988">
              <a:spcBef>
                <a:spcPts val="1100"/>
              </a:spcBef>
              <a:buClr>
                <a:srgbClr val="2CDDBC"/>
              </a:buClr>
              <a:defRPr sz="2626"/>
            </a:pPr>
            <a:r>
              <a:rPr lang="en-US" sz="1600" dirty="0">
                <a:latin typeface="Equip Extended Light" panose="020B0604020202020204" charset="0"/>
              </a:rPr>
              <a:t>Problem Statement: Manual Test Approach</a:t>
            </a:r>
          </a:p>
          <a:p>
            <a:pPr marL="458788" lvl="1" indent="-153988">
              <a:spcBef>
                <a:spcPts val="1100"/>
              </a:spcBef>
              <a:buClr>
                <a:srgbClr val="2CDDBC"/>
              </a:buClr>
              <a:defRPr sz="2626"/>
            </a:pPr>
            <a:r>
              <a:rPr lang="en-US" sz="1600" dirty="0">
                <a:latin typeface="Equip Extended Light" panose="020B0604020202020204" charset="0"/>
              </a:rPr>
              <a:t>Solution Adopted: Test Approach</a:t>
            </a:r>
          </a:p>
          <a:p>
            <a:pPr marL="457200" lvl="1" indent="0">
              <a:spcBef>
                <a:spcPts val="1100"/>
              </a:spcBef>
              <a:buClr>
                <a:srgbClr val="2CDDBC"/>
              </a:buClr>
              <a:buNone/>
              <a:defRPr sz="2626"/>
            </a:pPr>
            <a:endParaRPr lang="en-US" sz="1600" dirty="0"/>
          </a:p>
          <a:p>
            <a:endParaRPr lang="en-US" sz="1800" dirty="0"/>
          </a:p>
        </p:txBody>
      </p:sp>
      <p:sp>
        <p:nvSpPr>
          <p:cNvPr id="5" name="Text Placeholder 4">
            <a:extLst>
              <a:ext uri="{FF2B5EF4-FFF2-40B4-BE49-F238E27FC236}">
                <a16:creationId xmlns:a16="http://schemas.microsoft.com/office/drawing/2014/main" id="{1E797AE8-81E7-F24B-A781-C454CEF645B5}"/>
              </a:ext>
            </a:extLst>
          </p:cNvPr>
          <p:cNvSpPr>
            <a:spLocks noGrp="1"/>
          </p:cNvSpPr>
          <p:nvPr>
            <p:ph type="body" sz="quarter" idx="23"/>
          </p:nvPr>
        </p:nvSpPr>
        <p:spPr>
          <a:xfrm>
            <a:off x="654050" y="1132402"/>
            <a:ext cx="10647363" cy="720782"/>
          </a:xfrm>
        </p:spPr>
        <p:txBody>
          <a:bodyPr/>
          <a:lstStyle/>
          <a:p>
            <a:r>
              <a:rPr lang="en-US" sz="2000" dirty="0"/>
              <a:t>Presented by: </a:t>
            </a:r>
          </a:p>
          <a:p>
            <a:r>
              <a:rPr lang="en-US" sz="2000" dirty="0"/>
              <a:t>Jaspreet Kaur Chagger , Rahul Mathur , Mohd Azim &amp; Prashant Chauhan</a:t>
            </a:r>
          </a:p>
        </p:txBody>
      </p:sp>
      <p:sp>
        <p:nvSpPr>
          <p:cNvPr id="6" name="Text Placeholder 2">
            <a:extLst>
              <a:ext uri="{FF2B5EF4-FFF2-40B4-BE49-F238E27FC236}">
                <a16:creationId xmlns:a16="http://schemas.microsoft.com/office/drawing/2014/main" id="{FCB1AFBD-02CD-42F9-A0E9-08C5B561FA64}"/>
              </a:ext>
            </a:extLst>
          </p:cNvPr>
          <p:cNvSpPr txBox="1">
            <a:spLocks/>
          </p:cNvSpPr>
          <p:nvPr/>
        </p:nvSpPr>
        <p:spPr>
          <a:xfrm>
            <a:off x="654050" y="1572325"/>
            <a:ext cx="7290495" cy="483972"/>
          </a:xfrm>
          <a:prstGeom prst="rect">
            <a:avLst/>
          </a:prstGeom>
        </p:spPr>
        <p:txBody>
          <a:bodyPr lIns="0" tIns="0" rIns="0" bIns="0">
            <a:noAutofit/>
          </a:bodyPr>
          <a:lstStyle>
            <a:lvl1pPr defTabSz="825500" eaLnBrk="1" hangingPunct="1">
              <a:lnSpc>
                <a:spcPct val="100000"/>
              </a:lnSpc>
              <a:spcBef>
                <a:spcPts val="0"/>
              </a:spcBef>
              <a:defRPr sz="3200">
                <a:latin typeface="Equip Extended Light"/>
                <a:ea typeface="Equip Extended Light"/>
                <a:cs typeface="Equip Extended Light"/>
                <a:sym typeface="Equip Extended Light"/>
              </a:defRPr>
            </a:lvl1pPr>
            <a:lvl2pPr marL="942975" indent="-333375" eaLnBrk="1" hangingPunct="1">
              <a:lnSpc>
                <a:spcPct val="100000"/>
              </a:lnSpc>
              <a:spcBef>
                <a:spcPts val="2600"/>
              </a:spcBef>
              <a:buSzPct val="123000"/>
              <a:buChar char="•"/>
              <a:defRPr sz="2625">
                <a:latin typeface="Equip-Light"/>
                <a:ea typeface="Equip-Light"/>
                <a:cs typeface="Equip-Light"/>
                <a:sym typeface="Equip-Light"/>
              </a:defRPr>
            </a:lvl2pPr>
            <a:lvl3pPr marL="1552575" indent="-333375" eaLnBrk="1" hangingPunct="1">
              <a:lnSpc>
                <a:spcPct val="100000"/>
              </a:lnSpc>
              <a:spcBef>
                <a:spcPts val="2600"/>
              </a:spcBef>
              <a:buSzPct val="123000"/>
              <a:buChar char="•"/>
              <a:defRPr sz="2625">
                <a:latin typeface="Equip-Light"/>
                <a:ea typeface="Equip-Light"/>
                <a:cs typeface="Equip-Light"/>
                <a:sym typeface="Equip-Light"/>
              </a:defRPr>
            </a:lvl3pPr>
            <a:lvl4pPr marL="2162175" indent="-333375" eaLnBrk="1" hangingPunct="1">
              <a:lnSpc>
                <a:spcPct val="100000"/>
              </a:lnSpc>
              <a:spcBef>
                <a:spcPts val="2600"/>
              </a:spcBef>
              <a:buSzPct val="123000"/>
              <a:buChar char="•"/>
              <a:defRPr sz="2625">
                <a:latin typeface="Equip-Light"/>
                <a:ea typeface="Equip-Light"/>
                <a:cs typeface="Equip-Light"/>
                <a:sym typeface="Equip-Light"/>
              </a:defRPr>
            </a:lvl4pPr>
            <a:lvl5pPr marL="2771775" indent="-333375" eaLnBrk="1" hangingPunct="1">
              <a:lnSpc>
                <a:spcPct val="100000"/>
              </a:lnSpc>
              <a:spcBef>
                <a:spcPts val="2600"/>
              </a:spcBef>
              <a:buSzPct val="123000"/>
              <a:buChar char="•"/>
              <a:defRPr sz="2625">
                <a:latin typeface="Equip-Light"/>
                <a:ea typeface="Equip-Light"/>
                <a:cs typeface="Equip-Light"/>
                <a:sym typeface="Equip-Light"/>
              </a:defRPr>
            </a:lvl5pPr>
            <a:lvl6pPr marL="3381375" indent="-333375" eaLnBrk="1" hangingPunct="1">
              <a:lnSpc>
                <a:spcPct val="100000"/>
              </a:lnSpc>
              <a:spcBef>
                <a:spcPts val="2600"/>
              </a:spcBef>
              <a:buSzPct val="123000"/>
              <a:buChar char="•"/>
              <a:defRPr sz="2625">
                <a:latin typeface="Equip-Light"/>
                <a:ea typeface="Equip-Light"/>
                <a:cs typeface="Equip-Light"/>
                <a:sym typeface="Equip-Light"/>
              </a:defRPr>
            </a:lvl6pPr>
            <a:lvl7pPr marL="3990975" indent="-333375" eaLnBrk="1" hangingPunct="1">
              <a:lnSpc>
                <a:spcPct val="100000"/>
              </a:lnSpc>
              <a:spcBef>
                <a:spcPts val="2600"/>
              </a:spcBef>
              <a:buSzPct val="123000"/>
              <a:buChar char="•"/>
              <a:defRPr sz="2625">
                <a:latin typeface="Equip-Light"/>
                <a:ea typeface="Equip-Light"/>
                <a:cs typeface="Equip-Light"/>
                <a:sym typeface="Equip-Light"/>
              </a:defRPr>
            </a:lvl7pPr>
            <a:lvl8pPr marL="4600575" indent="-333375" eaLnBrk="1" hangingPunct="1">
              <a:lnSpc>
                <a:spcPct val="100000"/>
              </a:lnSpc>
              <a:spcBef>
                <a:spcPts val="2600"/>
              </a:spcBef>
              <a:buSzPct val="123000"/>
              <a:buChar char="•"/>
              <a:defRPr sz="2625">
                <a:latin typeface="Equip-Light"/>
                <a:ea typeface="Equip-Light"/>
                <a:cs typeface="Equip-Light"/>
                <a:sym typeface="Equip-Light"/>
              </a:defRPr>
            </a:lvl8pPr>
            <a:lvl9pPr marL="5210175" indent="-333375" eaLnBrk="1" hangingPunct="1">
              <a:lnSpc>
                <a:spcPct val="100000"/>
              </a:lnSpc>
              <a:spcBef>
                <a:spcPts val="2600"/>
              </a:spcBef>
              <a:buSzPct val="123000"/>
              <a:buChar char="•"/>
              <a:defRPr sz="2625">
                <a:latin typeface="Equip-Light"/>
                <a:ea typeface="Equip-Light"/>
                <a:cs typeface="Equip-Light"/>
                <a:sym typeface="Equip-Light"/>
              </a:defRPr>
            </a:lvl9pPr>
          </a:lstStyle>
          <a:p>
            <a:endParaRPr lang="en-US" sz="1600" dirty="0"/>
          </a:p>
        </p:txBody>
      </p:sp>
    </p:spTree>
    <p:extLst>
      <p:ext uri="{BB962C8B-B14F-4D97-AF65-F5344CB8AC3E}">
        <p14:creationId xmlns:p14="http://schemas.microsoft.com/office/powerpoint/2010/main" val="625702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dirty="0">
                <a:solidFill>
                  <a:srgbClr val="EBEBEB"/>
                </a:solidFill>
                <a:latin typeface="+mj-lt"/>
                <a:ea typeface="+mj-ea"/>
                <a:cs typeface="+mj-cs"/>
              </a:rPr>
              <a:t>Problem Statement – </a:t>
            </a:r>
            <a:br>
              <a:rPr lang="en-US" sz="4600" b="0" i="0" kern="1200" dirty="0">
                <a:solidFill>
                  <a:srgbClr val="EBEBEB"/>
                </a:solidFill>
                <a:latin typeface="+mj-lt"/>
                <a:ea typeface="+mj-ea"/>
                <a:cs typeface="+mj-cs"/>
              </a:rPr>
            </a:br>
            <a:r>
              <a:rPr lang="en-US" sz="4600" b="0" i="0" kern="1200" dirty="0">
                <a:solidFill>
                  <a:srgbClr val="EBEBEB"/>
                </a:solidFill>
                <a:latin typeface="+mj-lt"/>
                <a:ea typeface="+mj-ea"/>
                <a:cs typeface="+mj-cs"/>
              </a:rPr>
              <a:t>Yammer Website</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74B957D-1EF4-6944-916B-9BA1A27514C1}"/>
              </a:ext>
            </a:extLst>
          </p:cNvPr>
          <p:cNvPicPr>
            <a:picLocks noChangeAspect="1"/>
          </p:cNvPicPr>
          <p:nvPr/>
        </p:nvPicPr>
        <p:blipFill>
          <a:blip r:embed="rId6"/>
          <a:stretch>
            <a:fillRect/>
          </a:stretch>
        </p:blipFill>
        <p:spPr>
          <a:xfrm>
            <a:off x="984738" y="647698"/>
            <a:ext cx="5235191" cy="5893779"/>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279370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297376" y="2548647"/>
            <a:ext cx="7178727" cy="387798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apple-system"/>
              </a:rPr>
              <a:t>Common automation framework created for API, Web and Mobile Tests</a:t>
            </a:r>
          </a:p>
          <a:p>
            <a:pPr marL="285750" indent="-285750" algn="l">
              <a:buFont typeface="Arial" panose="020B0604020202020204" pitchFamily="34" charset="0"/>
              <a:buChar char="•"/>
            </a:pPr>
            <a:r>
              <a:rPr lang="en-US" sz="1600" b="0" i="0" dirty="0">
                <a:effectLst/>
                <a:latin typeface="-apple-system"/>
              </a:rPr>
              <a:t>Framework is based on Java, </a:t>
            </a:r>
            <a:r>
              <a:rPr lang="en-US" sz="1600" b="0" i="0" dirty="0" err="1">
                <a:effectLst/>
                <a:latin typeface="-apple-system"/>
              </a:rPr>
              <a:t>TestNg</a:t>
            </a:r>
            <a:r>
              <a:rPr lang="en-US" sz="1600" b="0" i="0" dirty="0">
                <a:effectLst/>
                <a:latin typeface="-apple-system"/>
              </a:rPr>
              <a:t> and Maven</a:t>
            </a:r>
          </a:p>
          <a:p>
            <a:pPr marL="285750" indent="-285750" algn="l">
              <a:buFont typeface="Arial" panose="020B0604020202020204" pitchFamily="34" charset="0"/>
              <a:buChar char="•"/>
            </a:pPr>
            <a:r>
              <a:rPr lang="en-US" sz="1600" b="0" i="0" dirty="0">
                <a:effectLst/>
                <a:latin typeface="-apple-system"/>
              </a:rPr>
              <a:t>Leverages Rest Assured for API, Selenium for Web and Appium library for Mobile Automation</a:t>
            </a:r>
          </a:p>
          <a:p>
            <a:pPr marL="285750" indent="-285750" algn="l">
              <a:buFont typeface="Arial" panose="020B0604020202020204" pitchFamily="34" charset="0"/>
              <a:buChar char="•"/>
            </a:pPr>
            <a:r>
              <a:rPr lang="en-US" sz="1600" b="0" i="0" dirty="0">
                <a:effectLst/>
                <a:latin typeface="-apple-system"/>
              </a:rPr>
              <a:t>Supports Parallel execution</a:t>
            </a:r>
          </a:p>
          <a:p>
            <a:pPr marL="285750" indent="-285750" algn="l">
              <a:buFont typeface="Arial" panose="020B0604020202020204" pitchFamily="34" charset="0"/>
              <a:buChar char="•"/>
            </a:pPr>
            <a:r>
              <a:rPr lang="en-US" sz="1600" b="0" i="0" dirty="0">
                <a:effectLst/>
                <a:latin typeface="-apple-system"/>
              </a:rPr>
              <a:t>Tests can be run via command line</a:t>
            </a:r>
          </a:p>
          <a:p>
            <a:pPr marL="285750" indent="-285750" algn="l">
              <a:buFont typeface="Arial" panose="020B0604020202020204" pitchFamily="34" charset="0"/>
              <a:buChar char="•"/>
            </a:pPr>
            <a:r>
              <a:rPr lang="en-US" sz="1600" b="0" i="0" dirty="0">
                <a:effectLst/>
                <a:latin typeface="-apple-system"/>
              </a:rPr>
              <a:t>Logging of Test Failures and Test success using </a:t>
            </a:r>
            <a:r>
              <a:rPr lang="en-US" sz="1600" b="0" i="0" dirty="0" err="1">
                <a:effectLst/>
                <a:latin typeface="-apple-system"/>
              </a:rPr>
              <a:t>ITestListner</a:t>
            </a:r>
            <a:endParaRPr lang="en-US" sz="1600" b="0" i="0" dirty="0">
              <a:effectLst/>
              <a:latin typeface="-apple-system"/>
            </a:endParaRPr>
          </a:p>
          <a:p>
            <a:pPr marL="285750" indent="-285750" algn="l">
              <a:buFont typeface="Arial" panose="020B0604020202020204" pitchFamily="34" charset="0"/>
              <a:buChar char="•"/>
            </a:pPr>
            <a:r>
              <a:rPr lang="en-US" sz="1600" b="0" i="0" dirty="0">
                <a:effectLst/>
                <a:latin typeface="-apple-system"/>
              </a:rPr>
              <a:t>Test reporting via Extent reports</a:t>
            </a:r>
          </a:p>
          <a:p>
            <a:pPr marL="285750" indent="-285750">
              <a:buFont typeface="Arial" panose="020B0604020202020204" pitchFamily="34" charset="0"/>
              <a:buChar char="•"/>
            </a:pPr>
            <a:r>
              <a:rPr lang="en-US" sz="1600" b="0" i="0" dirty="0">
                <a:effectLst/>
                <a:latin typeface="-apple-system"/>
              </a:rPr>
              <a:t>Screenshot capture on Test success (Configurable) and Test Failures</a:t>
            </a:r>
          </a:p>
          <a:p>
            <a:pPr marL="285750" indent="-285750">
              <a:buFont typeface="Arial" panose="020B0604020202020204" pitchFamily="34" charset="0"/>
              <a:buChar char="•"/>
            </a:pPr>
            <a:r>
              <a:rPr lang="en-US" sz="1600" b="0" i="0" dirty="0">
                <a:effectLst/>
                <a:latin typeface="-apple-system"/>
              </a:rPr>
              <a:t>Automatic download of Browser drivers based on browser selected for web test</a:t>
            </a:r>
          </a:p>
          <a:p>
            <a:pPr marL="285750" indent="-285750">
              <a:buFont typeface="Arial" panose="020B0604020202020204" pitchFamily="34" charset="0"/>
              <a:buChar char="•"/>
            </a:pPr>
            <a:r>
              <a:rPr lang="en-US" sz="1600" b="0" i="0" dirty="0">
                <a:effectLst/>
                <a:latin typeface="-apple-system"/>
              </a:rPr>
              <a:t>Based on Page Object Model</a:t>
            </a:r>
          </a:p>
          <a:p>
            <a:pPr marL="285750" indent="-285750">
              <a:buFont typeface="Arial" panose="020B0604020202020204" pitchFamily="34" charset="0"/>
              <a:buChar char="•"/>
            </a:pPr>
            <a:r>
              <a:rPr lang="en-US" sz="1600" b="0" i="0" dirty="0">
                <a:effectLst/>
                <a:latin typeface="-apple-system"/>
              </a:rPr>
              <a:t>Page Factory Design pattern for Page classes</a:t>
            </a:r>
          </a:p>
          <a:p>
            <a:pPr marL="285750" indent="-285750" algn="l">
              <a:buFont typeface="Arial" panose="020B0604020202020204" pitchFamily="34" charset="0"/>
              <a:buChar char="•"/>
            </a:pPr>
            <a:endParaRPr lang="en-US" b="0" i="0" dirty="0">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A2931F72-0F42-8DC5-05D6-71D57A133399}"/>
              </a:ext>
            </a:extLst>
          </p:cNvPr>
          <p:cNvPicPr>
            <a:picLocks noChangeAspect="1"/>
          </p:cNvPicPr>
          <p:nvPr/>
        </p:nvPicPr>
        <p:blipFill>
          <a:blip r:embed="rId6"/>
          <a:stretch>
            <a:fillRect/>
          </a:stretch>
        </p:blipFill>
        <p:spPr>
          <a:xfrm>
            <a:off x="7845424" y="2365385"/>
            <a:ext cx="3472060" cy="4226599"/>
          </a:xfrm>
          <a:prstGeom prst="rect">
            <a:avLst/>
          </a:prstGeom>
        </p:spPr>
      </p:pic>
    </p:spTree>
    <p:extLst>
      <p:ext uri="{BB962C8B-B14F-4D97-AF65-F5344CB8AC3E}">
        <p14:creationId xmlns:p14="http://schemas.microsoft.com/office/powerpoint/2010/main" val="266836446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2" name="Picture 7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 Performance</a:t>
            </a:r>
          </a:p>
        </p:txBody>
      </p:sp>
      <p:sp useBgFill="1">
        <p:nvSpPr>
          <p:cNvPr id="84" name="Freeform: Shape 8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pic>
        <p:nvPicPr>
          <p:cNvPr id="4" name="Picture 3">
            <a:extLst>
              <a:ext uri="{FF2B5EF4-FFF2-40B4-BE49-F238E27FC236}">
                <a16:creationId xmlns:a16="http://schemas.microsoft.com/office/drawing/2014/main" id="{1CDD7048-DA8E-A870-1BD7-5621B5087772}"/>
              </a:ext>
            </a:extLst>
          </p:cNvPr>
          <p:cNvPicPr>
            <a:picLocks noChangeAspect="1"/>
          </p:cNvPicPr>
          <p:nvPr/>
        </p:nvPicPr>
        <p:blipFill>
          <a:blip r:embed="rId6"/>
          <a:stretch>
            <a:fillRect/>
          </a:stretch>
        </p:blipFill>
        <p:spPr>
          <a:xfrm>
            <a:off x="1731508" y="3086100"/>
            <a:ext cx="7599998" cy="3009900"/>
          </a:xfrm>
          <a:prstGeom prst="rect">
            <a:avLst/>
          </a:prstGeom>
        </p:spPr>
      </p:pic>
    </p:spTree>
    <p:extLst>
      <p:ext uri="{BB962C8B-B14F-4D97-AF65-F5344CB8AC3E}">
        <p14:creationId xmlns:p14="http://schemas.microsoft.com/office/powerpoint/2010/main" val="34568927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2" name="Picture 7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Approach for Performance test activities and deliverables</a:t>
            </a:r>
          </a:p>
        </p:txBody>
      </p:sp>
      <p:sp useBgFill="1">
        <p:nvSpPr>
          <p:cNvPr id="84" name="Freeform: Shape 8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descr="Graphical user interface, text, application&#10;&#10;Description automatically generated">
            <a:extLst>
              <a:ext uri="{FF2B5EF4-FFF2-40B4-BE49-F238E27FC236}">
                <a16:creationId xmlns:a16="http://schemas.microsoft.com/office/drawing/2014/main" id="{585D63D3-91F9-CE73-9036-F9DD61AAAD57}"/>
              </a:ext>
            </a:extLst>
          </p:cNvPr>
          <p:cNvPicPr>
            <a:picLocks noChangeAspect="1"/>
          </p:cNvPicPr>
          <p:nvPr/>
        </p:nvPicPr>
        <p:blipFill>
          <a:blip r:embed="rId6"/>
          <a:stretch>
            <a:fillRect/>
          </a:stretch>
        </p:blipFill>
        <p:spPr>
          <a:xfrm>
            <a:off x="1182346" y="2286162"/>
            <a:ext cx="9941265" cy="4333933"/>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47361136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fontScale="90000"/>
          </a:bodyPr>
          <a:lstStyle/>
          <a:p>
            <a:r>
              <a:rPr lang="en-US" sz="4200" b="0" dirty="0">
                <a:solidFill>
                  <a:srgbClr val="EBEBEB"/>
                </a:solidFill>
                <a:latin typeface="+mj-lt"/>
              </a:rPr>
              <a:t>High-Level Performance Testing Plan</a:t>
            </a:r>
            <a:br>
              <a:rPr lang="en-US" sz="800" b="0" i="0" dirty="0">
                <a:effectLst/>
                <a:latin typeface="-apple-system"/>
              </a:rPr>
            </a:b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646331"/>
          </a:xfrm>
          <a:prstGeom prst="rect">
            <a:avLst/>
          </a:prstGeom>
          <a:noFill/>
        </p:spPr>
        <p:txBody>
          <a:bodyPr wrap="square" rtlCol="0">
            <a:spAutoFit/>
          </a:bodyPr>
          <a:lstStyle/>
          <a:p>
            <a:endParaRPr lang="en-US" dirty="0"/>
          </a:p>
          <a:p>
            <a:endParaRPr lang="en-US" dirty="0"/>
          </a:p>
        </p:txBody>
      </p:sp>
      <p:sp>
        <p:nvSpPr>
          <p:cNvPr id="17" name="TextBox 16">
            <a:extLst>
              <a:ext uri="{FF2B5EF4-FFF2-40B4-BE49-F238E27FC236}">
                <a16:creationId xmlns:a16="http://schemas.microsoft.com/office/drawing/2014/main" id="{4586CB0F-4180-C1B6-7061-3A50184D0A12}"/>
              </a:ext>
            </a:extLst>
          </p:cNvPr>
          <p:cNvSpPr txBox="1"/>
          <p:nvPr/>
        </p:nvSpPr>
        <p:spPr>
          <a:xfrm>
            <a:off x="992460" y="2413808"/>
            <a:ext cx="8973312" cy="4185761"/>
          </a:xfrm>
          <a:prstGeom prst="rect">
            <a:avLst/>
          </a:prstGeom>
          <a:noFill/>
        </p:spPr>
        <p:txBody>
          <a:bodyPr wrap="square">
            <a:spAutoFit/>
          </a:bodyPr>
          <a:lstStyle/>
          <a:p>
            <a:pPr algn="l">
              <a:buFont typeface="+mj-lt"/>
              <a:buAutoNum type="arabicPeriod"/>
            </a:pPr>
            <a:r>
              <a:rPr lang="en-US" sz="1400" b="0" i="0" dirty="0">
                <a:effectLst/>
                <a:latin typeface="+mj-lt"/>
              </a:rPr>
              <a:t> Review Performance Impacting Scenarios</a:t>
            </a:r>
          </a:p>
          <a:p>
            <a:pPr algn="l">
              <a:buFont typeface="+mj-lt"/>
              <a:buAutoNum type="arabicPeriod"/>
            </a:pPr>
            <a:r>
              <a:rPr lang="en-US" sz="1400" b="0" i="0" dirty="0">
                <a:effectLst/>
                <a:latin typeface="+mj-lt"/>
              </a:rPr>
              <a:t> Finalize Performance Testing Scenarios</a:t>
            </a:r>
          </a:p>
          <a:p>
            <a:pPr algn="l">
              <a:buFont typeface="+mj-lt"/>
              <a:buAutoNum type="arabicPeriod"/>
            </a:pPr>
            <a:r>
              <a:rPr lang="en-US" sz="1400" b="0" i="0" dirty="0">
                <a:effectLst/>
                <a:latin typeface="+mj-lt"/>
              </a:rPr>
              <a:t> Scripting of Individual Scenarios and Merge/integrate all Scenarios</a:t>
            </a:r>
          </a:p>
          <a:p>
            <a:pPr algn="l">
              <a:buFont typeface="+mj-lt"/>
              <a:buAutoNum type="arabicPeriod"/>
            </a:pPr>
            <a:r>
              <a:rPr lang="en-US" sz="1400" b="0" i="0" dirty="0">
                <a:effectLst/>
                <a:latin typeface="+mj-lt"/>
              </a:rPr>
              <a:t> Verification test with industry standard think time</a:t>
            </a:r>
          </a:p>
          <a:p>
            <a:pPr algn="l">
              <a:buFont typeface="+mj-lt"/>
              <a:buAutoNum type="arabicPeriod"/>
            </a:pPr>
            <a:r>
              <a:rPr lang="en-US" sz="1400" b="0" i="0" dirty="0">
                <a:effectLst/>
                <a:latin typeface="+mj-lt"/>
              </a:rPr>
              <a:t> Based on production data analysis, finalize User Load Distribution/Think Time</a:t>
            </a:r>
          </a:p>
          <a:p>
            <a:pPr algn="l">
              <a:buFont typeface="+mj-lt"/>
              <a:buAutoNum type="arabicPeriod"/>
            </a:pPr>
            <a:r>
              <a:rPr lang="en-US" sz="1400" b="0" i="0" dirty="0">
                <a:effectLst/>
                <a:latin typeface="+mj-lt"/>
              </a:rPr>
              <a:t> Test Data Setup &amp; Verify</a:t>
            </a:r>
          </a:p>
          <a:p>
            <a:pPr algn="l">
              <a:buFont typeface="+mj-lt"/>
              <a:buAutoNum type="arabicPeriod"/>
            </a:pPr>
            <a:r>
              <a:rPr lang="en-US" sz="1400" b="0" i="0" dirty="0">
                <a:effectLst/>
                <a:latin typeface="+mj-lt"/>
              </a:rPr>
              <a:t> Script Verification/Update + Dry Run</a:t>
            </a:r>
          </a:p>
          <a:p>
            <a:pPr algn="l">
              <a:buFont typeface="+mj-lt"/>
              <a:buAutoNum type="arabicPeriod"/>
            </a:pPr>
            <a:r>
              <a:rPr lang="en-US" sz="1400" b="0" i="0" dirty="0">
                <a:effectLst/>
                <a:latin typeface="+mj-lt"/>
              </a:rPr>
              <a:t> Performance testing Environment Setup and Warm-up Test</a:t>
            </a:r>
          </a:p>
          <a:p>
            <a:pPr algn="l">
              <a:buFont typeface="+mj-lt"/>
              <a:buAutoNum type="arabicPeriod"/>
            </a:pPr>
            <a:r>
              <a:rPr lang="en-US" sz="1400" b="0" i="0" dirty="0">
                <a:effectLst/>
                <a:latin typeface="+mj-lt"/>
              </a:rPr>
              <a:t> Execute Load Test Run &amp; Share Test Result Summary </a:t>
            </a:r>
          </a:p>
          <a:p>
            <a:pPr marL="742950" lvl="1" indent="-285750" algn="l">
              <a:buFont typeface="+mj-lt"/>
              <a:buAutoNum type="arabicPeriod"/>
            </a:pPr>
            <a:r>
              <a:rPr lang="en-US" sz="1400" b="0" i="0" dirty="0">
                <a:effectLst/>
                <a:latin typeface="+mj-lt"/>
              </a:rPr>
              <a:t>The first two tests would be a break point test, the test will be executed in a step-up manner to find the breakpoint of the application based on number of users.</a:t>
            </a:r>
          </a:p>
          <a:p>
            <a:pPr marL="742950" lvl="1" indent="-285750" algn="l">
              <a:buFont typeface="+mj-lt"/>
              <a:buAutoNum type="arabicPeriod"/>
            </a:pPr>
            <a:r>
              <a:rPr lang="en-US" sz="1400" b="0" i="0" dirty="0">
                <a:effectLst/>
                <a:latin typeface="+mj-lt"/>
              </a:rPr>
              <a:t>The third step will be a benchmarking test to confirm the metrics obtained from first test and establish a benchmark for current performance.</a:t>
            </a:r>
          </a:p>
          <a:p>
            <a:pPr marL="742950" lvl="1" indent="-285750" algn="l">
              <a:buFont typeface="+mj-lt"/>
              <a:buAutoNum type="arabicPeriod"/>
            </a:pPr>
            <a:r>
              <a:rPr lang="en-US" sz="1400" b="0" i="0" dirty="0">
                <a:effectLst/>
                <a:latin typeface="+mj-lt"/>
              </a:rPr>
              <a:t>After the fixes/upgrades on the application we will execute a baseline test to compare the metrics between previous and current version.</a:t>
            </a:r>
          </a:p>
          <a:p>
            <a:pPr marL="742950" lvl="1" indent="-285750" algn="l">
              <a:buFont typeface="+mj-lt"/>
              <a:buAutoNum type="arabicPeriod"/>
            </a:pPr>
            <a:r>
              <a:rPr lang="en-US" sz="1400" b="0" i="0" dirty="0">
                <a:effectLst/>
                <a:latin typeface="+mj-lt"/>
              </a:rPr>
              <a:t>Scalability, Stability test runs</a:t>
            </a:r>
          </a:p>
          <a:p>
            <a:pPr algn="l">
              <a:buFont typeface="+mj-lt"/>
              <a:buAutoNum type="arabicPeriod" startAt="10"/>
            </a:pPr>
            <a:r>
              <a:rPr lang="en-US" sz="1400" b="0" i="0" dirty="0">
                <a:effectLst/>
                <a:latin typeface="+mj-lt"/>
              </a:rPr>
              <a:t> Detailed Performance Test Analysis Report</a:t>
            </a:r>
          </a:p>
          <a:p>
            <a:pPr algn="l">
              <a:buFont typeface="+mj-lt"/>
              <a:buAutoNum type="arabicPeriod" startAt="10"/>
            </a:pPr>
            <a:r>
              <a:rPr lang="en-US" sz="1400" b="0" i="0" dirty="0">
                <a:effectLst/>
                <a:latin typeface="+mj-lt"/>
              </a:rPr>
              <a:t> Regress Test after fixing performance issues</a:t>
            </a:r>
          </a:p>
          <a:p>
            <a:pPr algn="l">
              <a:buFont typeface="+mj-lt"/>
              <a:buAutoNum type="arabicPeriod" startAt="10"/>
            </a:pPr>
            <a:r>
              <a:rPr lang="en-US" sz="1400" dirty="0">
                <a:latin typeface="+mj-lt"/>
              </a:rPr>
              <a:t> </a:t>
            </a:r>
            <a:r>
              <a:rPr lang="en-US" sz="1400" b="0" i="0" dirty="0">
                <a:effectLst/>
                <a:latin typeface="+mj-lt"/>
              </a:rPr>
              <a:t>Benchmark Application Performance</a:t>
            </a:r>
          </a:p>
        </p:txBody>
      </p:sp>
    </p:spTree>
    <p:extLst>
      <p:ext uri="{BB962C8B-B14F-4D97-AF65-F5344CB8AC3E}">
        <p14:creationId xmlns:p14="http://schemas.microsoft.com/office/powerpoint/2010/main" val="83621791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 Performance Testing</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129678148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dirty="0">
                <a:solidFill>
                  <a:srgbClr val="EBEBEB"/>
                </a:solidFill>
                <a:latin typeface="+mj-lt"/>
                <a:ea typeface="+mj-ea"/>
                <a:cs typeface="+mj-cs"/>
              </a:rPr>
              <a:t>Problem Statement – </a:t>
            </a:r>
            <a:br>
              <a:rPr lang="en-US" sz="4600" b="0" i="0" kern="1200" dirty="0">
                <a:solidFill>
                  <a:srgbClr val="EBEBEB"/>
                </a:solidFill>
                <a:latin typeface="+mj-lt"/>
                <a:ea typeface="+mj-ea"/>
                <a:cs typeface="+mj-cs"/>
              </a:rPr>
            </a:br>
            <a:r>
              <a:rPr lang="en-US" sz="4600" b="0" i="0" kern="1200" dirty="0">
                <a:solidFill>
                  <a:srgbClr val="EBEBEB"/>
                </a:solidFill>
                <a:latin typeface="+mj-lt"/>
                <a:ea typeface="+mj-ea"/>
                <a:cs typeface="+mj-cs"/>
              </a:rPr>
              <a:t>Test Strategy</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pic>
        <p:nvPicPr>
          <p:cNvPr id="4" name="Picture 3">
            <a:extLst>
              <a:ext uri="{FF2B5EF4-FFF2-40B4-BE49-F238E27FC236}">
                <a16:creationId xmlns:a16="http://schemas.microsoft.com/office/drawing/2014/main" id="{B719B2A7-FFDA-C35D-21D1-0E6DD5C3DB23}"/>
              </a:ext>
            </a:extLst>
          </p:cNvPr>
          <p:cNvPicPr>
            <a:picLocks noChangeAspect="1"/>
          </p:cNvPicPr>
          <p:nvPr/>
        </p:nvPicPr>
        <p:blipFill>
          <a:blip r:embed="rId6"/>
          <a:stretch>
            <a:fillRect/>
          </a:stretch>
        </p:blipFill>
        <p:spPr>
          <a:xfrm>
            <a:off x="357060" y="342800"/>
            <a:ext cx="6724650" cy="5753199"/>
          </a:xfrm>
          <a:prstGeom prst="rect">
            <a:avLst/>
          </a:prstGeom>
        </p:spPr>
      </p:pic>
    </p:spTree>
    <p:extLst>
      <p:ext uri="{BB962C8B-B14F-4D97-AF65-F5344CB8AC3E}">
        <p14:creationId xmlns:p14="http://schemas.microsoft.com/office/powerpoint/2010/main" val="219274982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81157812D2694BA25560C9DCCFC98E" ma:contentTypeVersion="2" ma:contentTypeDescription="Create a new document." ma:contentTypeScope="" ma:versionID="6ec6262294f92e5cf741bd64c3982b73">
  <xsd:schema xmlns:xsd="http://www.w3.org/2001/XMLSchema" xmlns:xs="http://www.w3.org/2001/XMLSchema" xmlns:p="http://schemas.microsoft.com/office/2006/metadata/properties" xmlns:ns2="8367bfcb-fb71-42ef-8a3b-6dd38a7ed6c2" targetNamespace="http://schemas.microsoft.com/office/2006/metadata/properties" ma:root="true" ma:fieldsID="15a1546689a5e4feaa2dc9d94343d791" ns2:_="">
    <xsd:import namespace="8367bfcb-fb71-42ef-8a3b-6dd38a7ed6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7bfcb-fb71-42ef-8a3b-6dd38a7ed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purl.org/dc/dcmitype/"/>
    <ds:schemaRef ds:uri="http://schemas.microsoft.com/office/infopath/2007/PartnerControls"/>
    <ds:schemaRef ds:uri="8db0d71a-0899-4f4d-9a23-4512a2c2aef2"/>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6a53514f-501b-4d4b-8bdf-8f34824c77e0"/>
    <ds:schemaRef ds:uri="http://www.w3.org/XML/1998/namespace"/>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5AD9678B-088A-478A-8CDF-9F8348D41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7bfcb-fb71-42ef-8a3b-6dd38a7ed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{E099E4DC-1C4C-D644-9DCF-2070A8922C51}tf10001062</Template>
  <TotalTime>36479</TotalTime>
  <Words>701</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Equip Extended ExtraBold</vt:lpstr>
      <vt:lpstr>Wingdings 3</vt:lpstr>
      <vt:lpstr>Century Gothic</vt:lpstr>
      <vt:lpstr>-apple-system</vt:lpstr>
      <vt:lpstr>Arial</vt:lpstr>
      <vt:lpstr>Equip Light</vt:lpstr>
      <vt:lpstr>Calibri</vt:lpstr>
      <vt:lpstr>Equip Extended</vt:lpstr>
      <vt:lpstr>Equip Extended Thin</vt:lpstr>
      <vt:lpstr>Equip Extended Light</vt:lpstr>
      <vt:lpstr>Equip Extended Medium</vt:lpstr>
      <vt:lpstr>Equip</vt:lpstr>
      <vt:lpstr>Ion</vt:lpstr>
      <vt:lpstr>PowerPoint Presentation</vt:lpstr>
      <vt:lpstr>PowerPoint Presentation</vt:lpstr>
      <vt:lpstr>Problem Statement –  Yammer Website</vt:lpstr>
      <vt:lpstr>Solution Adopted</vt:lpstr>
      <vt:lpstr>Problem Statement: Performance</vt:lpstr>
      <vt:lpstr>Approach for Performance test activities and deliverables</vt:lpstr>
      <vt:lpstr>High-Level Performance Testing Plan </vt:lpstr>
      <vt:lpstr>Solution Adopted: Performance Testing</vt:lpstr>
      <vt:lpstr>Problem Statement –  Test Strategy</vt:lpstr>
      <vt:lpstr>Solution –   Test Approach</vt:lpstr>
      <vt:lpstr>Native App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dc:creator>
  <cp:lastModifiedBy>Prashant Chauhan</cp:lastModifiedBy>
  <cp:revision>1958</cp:revision>
  <dcterms:created xsi:type="dcterms:W3CDTF">2020-09-15T08:58:47Z</dcterms:created>
  <dcterms:modified xsi:type="dcterms:W3CDTF">2022-05-25T12:00:36Z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0x0101001B81157812D2694BA25560C9DCCFC98E</vt:lpwstr>
  </property>
</Properties>
</file>